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3" r:id="rId1"/>
  </p:sldMasterIdLst>
  <p:notesMasterIdLst>
    <p:notesMasterId r:id="rId36"/>
  </p:notesMasterIdLst>
  <p:sldIdLst>
    <p:sldId id="256" r:id="rId2"/>
    <p:sldId id="287" r:id="rId3"/>
    <p:sldId id="289" r:id="rId4"/>
    <p:sldId id="288" r:id="rId5"/>
    <p:sldId id="258" r:id="rId6"/>
    <p:sldId id="257" r:id="rId7"/>
    <p:sldId id="262" r:id="rId8"/>
    <p:sldId id="273" r:id="rId9"/>
    <p:sldId id="259" r:id="rId10"/>
    <p:sldId id="260" r:id="rId11"/>
    <p:sldId id="261" r:id="rId12"/>
    <p:sldId id="263" r:id="rId13"/>
    <p:sldId id="264" r:id="rId14"/>
    <p:sldId id="268" r:id="rId15"/>
    <p:sldId id="278" r:id="rId16"/>
    <p:sldId id="265" r:id="rId17"/>
    <p:sldId id="269" r:id="rId18"/>
    <p:sldId id="267" r:id="rId19"/>
    <p:sldId id="295" r:id="rId20"/>
    <p:sldId id="270" r:id="rId21"/>
    <p:sldId id="271" r:id="rId22"/>
    <p:sldId id="272" r:id="rId23"/>
    <p:sldId id="274" r:id="rId24"/>
    <p:sldId id="296" r:id="rId25"/>
    <p:sldId id="276" r:id="rId26"/>
    <p:sldId id="279" r:id="rId27"/>
    <p:sldId id="294" r:id="rId28"/>
    <p:sldId id="286" r:id="rId29"/>
    <p:sldId id="290" r:id="rId30"/>
    <p:sldId id="291" r:id="rId31"/>
    <p:sldId id="292" r:id="rId32"/>
    <p:sldId id="293" r:id="rId33"/>
    <p:sldId id="284" r:id="rId34"/>
    <p:sldId id="285"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176A1C-633F-4444-8E16-891628CEDD8F}" type="doc">
      <dgm:prSet loTypeId="urn:microsoft.com/office/officeart/2005/8/layout/pyramid1" loCatId="pyramid" qsTypeId="urn:microsoft.com/office/officeart/2005/8/quickstyle/simple4" qsCatId="simple" csTypeId="urn:microsoft.com/office/officeart/2005/8/colors/accent1_2" csCatId="accent1" phldr="1"/>
      <dgm:spPr/>
    </dgm:pt>
    <dgm:pt modelId="{7C24069D-2727-1B44-A024-C740C3BB2F7D}">
      <dgm:prSet phldrT="[Text]"/>
      <dgm:spPr/>
      <dgm:t>
        <a:bodyPr/>
        <a:lstStyle/>
        <a:p>
          <a:r>
            <a:rPr lang="en-US" b="1" dirty="0"/>
            <a:t>Economy</a:t>
          </a:r>
        </a:p>
        <a:p>
          <a:r>
            <a:rPr lang="en-US" dirty="0"/>
            <a:t>???</a:t>
          </a:r>
        </a:p>
      </dgm:t>
    </dgm:pt>
    <dgm:pt modelId="{0DF5C8F3-3218-184D-8A56-1154E2CC060B}" type="parTrans" cxnId="{DB2575C4-E11A-1544-9C78-B95B6B44B5EC}">
      <dgm:prSet/>
      <dgm:spPr/>
      <dgm:t>
        <a:bodyPr/>
        <a:lstStyle/>
        <a:p>
          <a:endParaRPr lang="en-US"/>
        </a:p>
      </dgm:t>
    </dgm:pt>
    <dgm:pt modelId="{6CD76E64-89D4-2C45-9072-FD6BCA890F01}" type="sibTrans" cxnId="{DB2575C4-E11A-1544-9C78-B95B6B44B5EC}">
      <dgm:prSet/>
      <dgm:spPr/>
      <dgm:t>
        <a:bodyPr/>
        <a:lstStyle/>
        <a:p>
          <a:endParaRPr lang="en-US"/>
        </a:p>
      </dgm:t>
    </dgm:pt>
    <dgm:pt modelId="{2C655C97-2E95-BD4B-BAEA-213A6C0C1C1E}">
      <dgm:prSet phldrT="[Text]"/>
      <dgm:spPr/>
      <dgm:t>
        <a:bodyPr/>
        <a:lstStyle/>
        <a:p>
          <a:r>
            <a:rPr lang="en-US" b="1" dirty="0"/>
            <a:t>Endurance                                                                  </a:t>
          </a:r>
          <a:r>
            <a:rPr lang="en-US" dirty="0"/>
            <a:t>(Long Slow Distance </a:t>
          </a:r>
          <a:r>
            <a:rPr lang="en-US" u="sng" dirty="0"/>
            <a:t>and</a:t>
          </a:r>
          <a:r>
            <a:rPr lang="en-US" dirty="0"/>
            <a:t> Long Sub-Threshold) 65-75% for LSD,  up to 80%+ for LST</a:t>
          </a:r>
        </a:p>
      </dgm:t>
    </dgm:pt>
    <dgm:pt modelId="{26E736D8-9A1B-9749-A92B-2CB71E19846E}" type="parTrans" cxnId="{F671BE04-CD26-4A48-B058-B2C2C747E3AB}">
      <dgm:prSet/>
      <dgm:spPr/>
      <dgm:t>
        <a:bodyPr/>
        <a:lstStyle/>
        <a:p>
          <a:endParaRPr lang="en-US"/>
        </a:p>
      </dgm:t>
    </dgm:pt>
    <dgm:pt modelId="{AEEECCAD-3F90-FB40-AD3F-ABE26EC21A67}" type="sibTrans" cxnId="{F671BE04-CD26-4A48-B058-B2C2C747E3AB}">
      <dgm:prSet/>
      <dgm:spPr/>
      <dgm:t>
        <a:bodyPr/>
        <a:lstStyle/>
        <a:p>
          <a:endParaRPr lang="en-US"/>
        </a:p>
      </dgm:t>
    </dgm:pt>
    <dgm:pt modelId="{CF5066D7-46F6-B249-9B12-B6D424963F3B}">
      <dgm:prSet phldrT="[Text]"/>
      <dgm:spPr/>
      <dgm:t>
        <a:bodyPr/>
        <a:lstStyle/>
        <a:p>
          <a:r>
            <a:rPr lang="en-US" b="1" dirty="0"/>
            <a:t>Recovery </a:t>
          </a:r>
        </a:p>
        <a:p>
          <a:r>
            <a:rPr lang="en-US" dirty="0"/>
            <a:t>Usually 65-75%, but could be as low as 60% on VERY easy days</a:t>
          </a:r>
        </a:p>
      </dgm:t>
    </dgm:pt>
    <dgm:pt modelId="{D6EA91A2-C728-8A43-9CBC-D538BD6930ED}" type="parTrans" cxnId="{7AC9DA79-DD27-A748-8E31-A70AFE31717D}">
      <dgm:prSet/>
      <dgm:spPr/>
      <dgm:t>
        <a:bodyPr/>
        <a:lstStyle/>
        <a:p>
          <a:endParaRPr lang="en-US"/>
        </a:p>
      </dgm:t>
    </dgm:pt>
    <dgm:pt modelId="{C5BC7D7B-CB75-8B49-88FB-9495C105937B}" type="sibTrans" cxnId="{7AC9DA79-DD27-A748-8E31-A70AFE31717D}">
      <dgm:prSet/>
      <dgm:spPr/>
      <dgm:t>
        <a:bodyPr/>
        <a:lstStyle/>
        <a:p>
          <a:endParaRPr lang="en-US"/>
        </a:p>
      </dgm:t>
    </dgm:pt>
    <dgm:pt modelId="{B8F6926F-6191-9843-AD8C-75150327349C}">
      <dgm:prSet/>
      <dgm:spPr/>
      <dgm:t>
        <a:bodyPr/>
        <a:lstStyle/>
        <a:p>
          <a:r>
            <a:rPr lang="en-US" b="1" dirty="0"/>
            <a:t>Lactate threshold                                     </a:t>
          </a:r>
          <a:r>
            <a:rPr lang="en-US" dirty="0"/>
            <a:t>(intervals, </a:t>
          </a:r>
          <a:r>
            <a:rPr lang="en-US" dirty="0" err="1"/>
            <a:t>fartleks</a:t>
          </a:r>
          <a:r>
            <a:rPr lang="en-US" dirty="0"/>
            <a:t>, tempos, progressions, etc. About 85% of max heart rate for tempos, 90-92% for intervals and </a:t>
          </a:r>
          <a:r>
            <a:rPr lang="en-US" dirty="0" err="1"/>
            <a:t>fartleks</a:t>
          </a:r>
          <a:endParaRPr lang="en-US" dirty="0"/>
        </a:p>
      </dgm:t>
    </dgm:pt>
    <dgm:pt modelId="{46E68592-783A-1848-98CC-FD1039EBD00E}" type="parTrans" cxnId="{8943366C-0767-4D4E-978C-6FFE9C7D95BC}">
      <dgm:prSet/>
      <dgm:spPr/>
      <dgm:t>
        <a:bodyPr/>
        <a:lstStyle/>
        <a:p>
          <a:endParaRPr lang="en-US"/>
        </a:p>
      </dgm:t>
    </dgm:pt>
    <dgm:pt modelId="{7D5EFBC5-8025-E843-AB1C-1A460B04787E}" type="sibTrans" cxnId="{8943366C-0767-4D4E-978C-6FFE9C7D95BC}">
      <dgm:prSet/>
      <dgm:spPr/>
      <dgm:t>
        <a:bodyPr/>
        <a:lstStyle/>
        <a:p>
          <a:endParaRPr lang="en-US"/>
        </a:p>
      </dgm:t>
    </dgm:pt>
    <dgm:pt modelId="{277271DB-9B25-7A41-8739-2B06CFF5AA6F}">
      <dgm:prSet/>
      <dgm:spPr/>
      <dgm:t>
        <a:bodyPr/>
        <a:lstStyle/>
        <a:p>
          <a:r>
            <a:rPr lang="en-US" b="1" dirty="0"/>
            <a:t>VO2 max                           </a:t>
          </a:r>
          <a:r>
            <a:rPr lang="en-US" dirty="0"/>
            <a:t>95-98% of Max. Heart Rate  USE SPARINGLY!</a:t>
          </a:r>
        </a:p>
      </dgm:t>
    </dgm:pt>
    <dgm:pt modelId="{56B4A935-A6E6-7C44-993A-4382C4AA88F5}" type="parTrans" cxnId="{1EF79DD1-F857-9644-9E38-F97ADD87A7AD}">
      <dgm:prSet/>
      <dgm:spPr/>
      <dgm:t>
        <a:bodyPr/>
        <a:lstStyle/>
        <a:p>
          <a:endParaRPr lang="en-US"/>
        </a:p>
      </dgm:t>
    </dgm:pt>
    <dgm:pt modelId="{62F36340-3009-F44A-BC93-E788996A565F}" type="sibTrans" cxnId="{1EF79DD1-F857-9644-9E38-F97ADD87A7AD}">
      <dgm:prSet/>
      <dgm:spPr/>
      <dgm:t>
        <a:bodyPr/>
        <a:lstStyle/>
        <a:p>
          <a:endParaRPr lang="en-US"/>
        </a:p>
      </dgm:t>
    </dgm:pt>
    <dgm:pt modelId="{5006F67C-E6CB-1342-B42E-8100A17E77F5}" type="pres">
      <dgm:prSet presAssocID="{0D176A1C-633F-4444-8E16-891628CEDD8F}" presName="Name0" presStyleCnt="0">
        <dgm:presLayoutVars>
          <dgm:dir/>
          <dgm:animLvl val="lvl"/>
          <dgm:resizeHandles val="exact"/>
        </dgm:presLayoutVars>
      </dgm:prSet>
      <dgm:spPr/>
    </dgm:pt>
    <dgm:pt modelId="{F5EE0DB5-A65A-5C47-95AE-6E5232CA96B0}" type="pres">
      <dgm:prSet presAssocID="{7C24069D-2727-1B44-A024-C740C3BB2F7D}" presName="Name8" presStyleCnt="0"/>
      <dgm:spPr/>
    </dgm:pt>
    <dgm:pt modelId="{9429FD08-1BB1-8541-A12A-1AF1C490A9BC}" type="pres">
      <dgm:prSet presAssocID="{7C24069D-2727-1B44-A024-C740C3BB2F7D}" presName="level" presStyleLbl="node1" presStyleIdx="0" presStyleCnt="5" custScaleX="107830">
        <dgm:presLayoutVars>
          <dgm:chMax val="1"/>
          <dgm:bulletEnabled val="1"/>
        </dgm:presLayoutVars>
      </dgm:prSet>
      <dgm:spPr/>
    </dgm:pt>
    <dgm:pt modelId="{AFDDBE68-A657-DA45-82AC-62CE81DD8643}" type="pres">
      <dgm:prSet presAssocID="{7C24069D-2727-1B44-A024-C740C3BB2F7D}" presName="levelTx" presStyleLbl="revTx" presStyleIdx="0" presStyleCnt="0">
        <dgm:presLayoutVars>
          <dgm:chMax val="1"/>
          <dgm:bulletEnabled val="1"/>
        </dgm:presLayoutVars>
      </dgm:prSet>
      <dgm:spPr/>
    </dgm:pt>
    <dgm:pt modelId="{241CC3E6-4AB2-A84D-9075-5D7A96A253ED}" type="pres">
      <dgm:prSet presAssocID="{277271DB-9B25-7A41-8739-2B06CFF5AA6F}" presName="Name8" presStyleCnt="0"/>
      <dgm:spPr/>
    </dgm:pt>
    <dgm:pt modelId="{266158DC-5CFC-DD4C-993A-10520B854906}" type="pres">
      <dgm:prSet presAssocID="{277271DB-9B25-7A41-8739-2B06CFF5AA6F}" presName="level" presStyleLbl="node1" presStyleIdx="1" presStyleCnt="5" custScaleX="103617">
        <dgm:presLayoutVars>
          <dgm:chMax val="1"/>
          <dgm:bulletEnabled val="1"/>
        </dgm:presLayoutVars>
      </dgm:prSet>
      <dgm:spPr/>
    </dgm:pt>
    <dgm:pt modelId="{497F9D4A-C363-6A4F-8BC0-6D2A326145AE}" type="pres">
      <dgm:prSet presAssocID="{277271DB-9B25-7A41-8739-2B06CFF5AA6F}" presName="levelTx" presStyleLbl="revTx" presStyleIdx="0" presStyleCnt="0">
        <dgm:presLayoutVars>
          <dgm:chMax val="1"/>
          <dgm:bulletEnabled val="1"/>
        </dgm:presLayoutVars>
      </dgm:prSet>
      <dgm:spPr/>
    </dgm:pt>
    <dgm:pt modelId="{F6F0C4A3-A40B-B948-A2CF-466137F1617E}" type="pres">
      <dgm:prSet presAssocID="{B8F6926F-6191-9843-AD8C-75150327349C}" presName="Name8" presStyleCnt="0"/>
      <dgm:spPr/>
    </dgm:pt>
    <dgm:pt modelId="{1C6CDD5B-C4EB-3547-93F2-611164FAD6AB}" type="pres">
      <dgm:prSet presAssocID="{B8F6926F-6191-9843-AD8C-75150327349C}" presName="level" presStyleLbl="node1" presStyleIdx="2" presStyleCnt="5" custScaleX="101759">
        <dgm:presLayoutVars>
          <dgm:chMax val="1"/>
          <dgm:bulletEnabled val="1"/>
        </dgm:presLayoutVars>
      </dgm:prSet>
      <dgm:spPr/>
    </dgm:pt>
    <dgm:pt modelId="{FCAAFC97-7D4E-CC4E-8816-A6CC5AF5C38F}" type="pres">
      <dgm:prSet presAssocID="{B8F6926F-6191-9843-AD8C-75150327349C}" presName="levelTx" presStyleLbl="revTx" presStyleIdx="0" presStyleCnt="0">
        <dgm:presLayoutVars>
          <dgm:chMax val="1"/>
          <dgm:bulletEnabled val="1"/>
        </dgm:presLayoutVars>
      </dgm:prSet>
      <dgm:spPr/>
    </dgm:pt>
    <dgm:pt modelId="{D357A089-E1B1-B445-81FB-FFB999BEE414}" type="pres">
      <dgm:prSet presAssocID="{2C655C97-2E95-BD4B-BAEA-213A6C0C1C1E}" presName="Name8" presStyleCnt="0"/>
      <dgm:spPr/>
    </dgm:pt>
    <dgm:pt modelId="{B3A8863C-F7D5-B045-BAF6-471C7E63F83E}" type="pres">
      <dgm:prSet presAssocID="{2C655C97-2E95-BD4B-BAEA-213A6C0C1C1E}" presName="level" presStyleLbl="node1" presStyleIdx="3" presStyleCnt="5" custScaleX="100830">
        <dgm:presLayoutVars>
          <dgm:chMax val="1"/>
          <dgm:bulletEnabled val="1"/>
        </dgm:presLayoutVars>
      </dgm:prSet>
      <dgm:spPr/>
    </dgm:pt>
    <dgm:pt modelId="{076F9A76-35AF-0F45-94A0-04A3CB312B2A}" type="pres">
      <dgm:prSet presAssocID="{2C655C97-2E95-BD4B-BAEA-213A6C0C1C1E}" presName="levelTx" presStyleLbl="revTx" presStyleIdx="0" presStyleCnt="0">
        <dgm:presLayoutVars>
          <dgm:chMax val="1"/>
          <dgm:bulletEnabled val="1"/>
        </dgm:presLayoutVars>
      </dgm:prSet>
      <dgm:spPr/>
    </dgm:pt>
    <dgm:pt modelId="{C55BDB3C-7944-8A49-A86F-896864C80019}" type="pres">
      <dgm:prSet presAssocID="{CF5066D7-46F6-B249-9B12-B6D424963F3B}" presName="Name8" presStyleCnt="0"/>
      <dgm:spPr/>
    </dgm:pt>
    <dgm:pt modelId="{AB4DE5BC-0626-2542-934D-D2C3BE1E7EA4}" type="pres">
      <dgm:prSet presAssocID="{CF5066D7-46F6-B249-9B12-B6D424963F3B}" presName="level" presStyleLbl="node1" presStyleIdx="4" presStyleCnt="5">
        <dgm:presLayoutVars>
          <dgm:chMax val="1"/>
          <dgm:bulletEnabled val="1"/>
        </dgm:presLayoutVars>
      </dgm:prSet>
      <dgm:spPr/>
    </dgm:pt>
    <dgm:pt modelId="{C0F1835B-49B1-FF48-A014-8851601EA20F}" type="pres">
      <dgm:prSet presAssocID="{CF5066D7-46F6-B249-9B12-B6D424963F3B}" presName="levelTx" presStyleLbl="revTx" presStyleIdx="0" presStyleCnt="0">
        <dgm:presLayoutVars>
          <dgm:chMax val="1"/>
          <dgm:bulletEnabled val="1"/>
        </dgm:presLayoutVars>
      </dgm:prSet>
      <dgm:spPr/>
    </dgm:pt>
  </dgm:ptLst>
  <dgm:cxnLst>
    <dgm:cxn modelId="{F671BE04-CD26-4A48-B058-B2C2C747E3AB}" srcId="{0D176A1C-633F-4444-8E16-891628CEDD8F}" destId="{2C655C97-2E95-BD4B-BAEA-213A6C0C1C1E}" srcOrd="3" destOrd="0" parTransId="{26E736D8-9A1B-9749-A92B-2CB71E19846E}" sibTransId="{AEEECCAD-3F90-FB40-AD3F-ABE26EC21A67}"/>
    <dgm:cxn modelId="{6677B609-0452-DF42-9182-9609DAF87DB2}" type="presOf" srcId="{CF5066D7-46F6-B249-9B12-B6D424963F3B}" destId="{AB4DE5BC-0626-2542-934D-D2C3BE1E7EA4}" srcOrd="0" destOrd="0" presId="urn:microsoft.com/office/officeart/2005/8/layout/pyramid1"/>
    <dgm:cxn modelId="{A38BB51E-13C5-654F-8874-A8FD6936E571}" type="presOf" srcId="{B8F6926F-6191-9843-AD8C-75150327349C}" destId="{1C6CDD5B-C4EB-3547-93F2-611164FAD6AB}" srcOrd="0" destOrd="0" presId="urn:microsoft.com/office/officeart/2005/8/layout/pyramid1"/>
    <dgm:cxn modelId="{31ADC75E-C541-0D4F-B1C6-ABB29B34187C}" type="presOf" srcId="{7C24069D-2727-1B44-A024-C740C3BB2F7D}" destId="{9429FD08-1BB1-8541-A12A-1AF1C490A9BC}" srcOrd="0" destOrd="0" presId="urn:microsoft.com/office/officeart/2005/8/layout/pyramid1"/>
    <dgm:cxn modelId="{8943366C-0767-4D4E-978C-6FFE9C7D95BC}" srcId="{0D176A1C-633F-4444-8E16-891628CEDD8F}" destId="{B8F6926F-6191-9843-AD8C-75150327349C}" srcOrd="2" destOrd="0" parTransId="{46E68592-783A-1848-98CC-FD1039EBD00E}" sibTransId="{7D5EFBC5-8025-E843-AB1C-1A460B04787E}"/>
    <dgm:cxn modelId="{7AC9DA79-DD27-A748-8E31-A70AFE31717D}" srcId="{0D176A1C-633F-4444-8E16-891628CEDD8F}" destId="{CF5066D7-46F6-B249-9B12-B6D424963F3B}" srcOrd="4" destOrd="0" parTransId="{D6EA91A2-C728-8A43-9CBC-D538BD6930ED}" sibTransId="{C5BC7D7B-CB75-8B49-88FB-9495C105937B}"/>
    <dgm:cxn modelId="{60F9F185-29EA-C845-BDFA-4BA389763942}" type="presOf" srcId="{277271DB-9B25-7A41-8739-2B06CFF5AA6F}" destId="{497F9D4A-C363-6A4F-8BC0-6D2A326145AE}" srcOrd="1" destOrd="0" presId="urn:microsoft.com/office/officeart/2005/8/layout/pyramid1"/>
    <dgm:cxn modelId="{E08A4999-2681-EE49-9266-B05D4434F926}" type="presOf" srcId="{2C655C97-2E95-BD4B-BAEA-213A6C0C1C1E}" destId="{076F9A76-35AF-0F45-94A0-04A3CB312B2A}" srcOrd="1" destOrd="0" presId="urn:microsoft.com/office/officeart/2005/8/layout/pyramid1"/>
    <dgm:cxn modelId="{17E952A8-FFD0-324D-9AB3-8B28CA41F21A}" type="presOf" srcId="{B8F6926F-6191-9843-AD8C-75150327349C}" destId="{FCAAFC97-7D4E-CC4E-8816-A6CC5AF5C38F}" srcOrd="1" destOrd="0" presId="urn:microsoft.com/office/officeart/2005/8/layout/pyramid1"/>
    <dgm:cxn modelId="{DB2575C4-E11A-1544-9C78-B95B6B44B5EC}" srcId="{0D176A1C-633F-4444-8E16-891628CEDD8F}" destId="{7C24069D-2727-1B44-A024-C740C3BB2F7D}" srcOrd="0" destOrd="0" parTransId="{0DF5C8F3-3218-184D-8A56-1154E2CC060B}" sibTransId="{6CD76E64-89D4-2C45-9072-FD6BCA890F01}"/>
    <dgm:cxn modelId="{DCF2BEC4-534B-EF47-A5AF-33BC1E835F6F}" type="presOf" srcId="{277271DB-9B25-7A41-8739-2B06CFF5AA6F}" destId="{266158DC-5CFC-DD4C-993A-10520B854906}" srcOrd="0" destOrd="0" presId="urn:microsoft.com/office/officeart/2005/8/layout/pyramid1"/>
    <dgm:cxn modelId="{F887A6CE-69A6-BC49-A3A0-2B319A508744}" type="presOf" srcId="{7C24069D-2727-1B44-A024-C740C3BB2F7D}" destId="{AFDDBE68-A657-DA45-82AC-62CE81DD8643}" srcOrd="1" destOrd="0" presId="urn:microsoft.com/office/officeart/2005/8/layout/pyramid1"/>
    <dgm:cxn modelId="{AE8D11D1-DF91-5E4F-8305-AE15D4AB1B29}" type="presOf" srcId="{CF5066D7-46F6-B249-9B12-B6D424963F3B}" destId="{C0F1835B-49B1-FF48-A014-8851601EA20F}" srcOrd="1" destOrd="0" presId="urn:microsoft.com/office/officeart/2005/8/layout/pyramid1"/>
    <dgm:cxn modelId="{1EF79DD1-F857-9644-9E38-F97ADD87A7AD}" srcId="{0D176A1C-633F-4444-8E16-891628CEDD8F}" destId="{277271DB-9B25-7A41-8739-2B06CFF5AA6F}" srcOrd="1" destOrd="0" parTransId="{56B4A935-A6E6-7C44-993A-4382C4AA88F5}" sibTransId="{62F36340-3009-F44A-BC93-E788996A565F}"/>
    <dgm:cxn modelId="{B9EB1BD5-5F54-6C4E-BAE8-73F178CE7146}" type="presOf" srcId="{2C655C97-2E95-BD4B-BAEA-213A6C0C1C1E}" destId="{B3A8863C-F7D5-B045-BAF6-471C7E63F83E}" srcOrd="0" destOrd="0" presId="urn:microsoft.com/office/officeart/2005/8/layout/pyramid1"/>
    <dgm:cxn modelId="{8086AAED-FCCB-D84F-8056-402FF40F7C9E}" type="presOf" srcId="{0D176A1C-633F-4444-8E16-891628CEDD8F}" destId="{5006F67C-E6CB-1342-B42E-8100A17E77F5}" srcOrd="0" destOrd="0" presId="urn:microsoft.com/office/officeart/2005/8/layout/pyramid1"/>
    <dgm:cxn modelId="{51B7EC5F-49D9-D340-930B-DC1E11964564}" type="presParOf" srcId="{5006F67C-E6CB-1342-B42E-8100A17E77F5}" destId="{F5EE0DB5-A65A-5C47-95AE-6E5232CA96B0}" srcOrd="0" destOrd="0" presId="urn:microsoft.com/office/officeart/2005/8/layout/pyramid1"/>
    <dgm:cxn modelId="{C990A94E-8B7D-2C46-A312-6C741F051BE1}" type="presParOf" srcId="{F5EE0DB5-A65A-5C47-95AE-6E5232CA96B0}" destId="{9429FD08-1BB1-8541-A12A-1AF1C490A9BC}" srcOrd="0" destOrd="0" presId="urn:microsoft.com/office/officeart/2005/8/layout/pyramid1"/>
    <dgm:cxn modelId="{285E0FF5-7362-D642-8D37-EA1466FA1F9D}" type="presParOf" srcId="{F5EE0DB5-A65A-5C47-95AE-6E5232CA96B0}" destId="{AFDDBE68-A657-DA45-82AC-62CE81DD8643}" srcOrd="1" destOrd="0" presId="urn:microsoft.com/office/officeart/2005/8/layout/pyramid1"/>
    <dgm:cxn modelId="{F3F85DE4-7804-5D40-BAAE-6922D103F413}" type="presParOf" srcId="{5006F67C-E6CB-1342-B42E-8100A17E77F5}" destId="{241CC3E6-4AB2-A84D-9075-5D7A96A253ED}" srcOrd="1" destOrd="0" presId="urn:microsoft.com/office/officeart/2005/8/layout/pyramid1"/>
    <dgm:cxn modelId="{505357EA-3A51-BB4D-B790-0C101C4F2563}" type="presParOf" srcId="{241CC3E6-4AB2-A84D-9075-5D7A96A253ED}" destId="{266158DC-5CFC-DD4C-993A-10520B854906}" srcOrd="0" destOrd="0" presId="urn:microsoft.com/office/officeart/2005/8/layout/pyramid1"/>
    <dgm:cxn modelId="{F4547D6C-AD50-0F42-BFA4-9D2A04C27B71}" type="presParOf" srcId="{241CC3E6-4AB2-A84D-9075-5D7A96A253ED}" destId="{497F9D4A-C363-6A4F-8BC0-6D2A326145AE}" srcOrd="1" destOrd="0" presId="urn:microsoft.com/office/officeart/2005/8/layout/pyramid1"/>
    <dgm:cxn modelId="{EF0CECE6-2234-4B45-A95B-5D6F3FCD9920}" type="presParOf" srcId="{5006F67C-E6CB-1342-B42E-8100A17E77F5}" destId="{F6F0C4A3-A40B-B948-A2CF-466137F1617E}" srcOrd="2" destOrd="0" presId="urn:microsoft.com/office/officeart/2005/8/layout/pyramid1"/>
    <dgm:cxn modelId="{45538420-A521-E741-BDEE-C631F76B178A}" type="presParOf" srcId="{F6F0C4A3-A40B-B948-A2CF-466137F1617E}" destId="{1C6CDD5B-C4EB-3547-93F2-611164FAD6AB}" srcOrd="0" destOrd="0" presId="urn:microsoft.com/office/officeart/2005/8/layout/pyramid1"/>
    <dgm:cxn modelId="{7A4B59B8-8DC1-BE48-9F6E-6B70352CBAF1}" type="presParOf" srcId="{F6F0C4A3-A40B-B948-A2CF-466137F1617E}" destId="{FCAAFC97-7D4E-CC4E-8816-A6CC5AF5C38F}" srcOrd="1" destOrd="0" presId="urn:microsoft.com/office/officeart/2005/8/layout/pyramid1"/>
    <dgm:cxn modelId="{5811B4C3-230C-9E43-AF15-E9845615F949}" type="presParOf" srcId="{5006F67C-E6CB-1342-B42E-8100A17E77F5}" destId="{D357A089-E1B1-B445-81FB-FFB999BEE414}" srcOrd="3" destOrd="0" presId="urn:microsoft.com/office/officeart/2005/8/layout/pyramid1"/>
    <dgm:cxn modelId="{1842C60A-7990-F740-A4EF-755FAF2B3C9C}" type="presParOf" srcId="{D357A089-E1B1-B445-81FB-FFB999BEE414}" destId="{B3A8863C-F7D5-B045-BAF6-471C7E63F83E}" srcOrd="0" destOrd="0" presId="urn:microsoft.com/office/officeart/2005/8/layout/pyramid1"/>
    <dgm:cxn modelId="{25FDB06B-E6D4-F547-9F06-35A5E32991D5}" type="presParOf" srcId="{D357A089-E1B1-B445-81FB-FFB999BEE414}" destId="{076F9A76-35AF-0F45-94A0-04A3CB312B2A}" srcOrd="1" destOrd="0" presId="urn:microsoft.com/office/officeart/2005/8/layout/pyramid1"/>
    <dgm:cxn modelId="{91AB5E07-A4D7-9E47-8B98-532E551D71FD}" type="presParOf" srcId="{5006F67C-E6CB-1342-B42E-8100A17E77F5}" destId="{C55BDB3C-7944-8A49-A86F-896864C80019}" srcOrd="4" destOrd="0" presId="urn:microsoft.com/office/officeart/2005/8/layout/pyramid1"/>
    <dgm:cxn modelId="{519DDF2F-0220-4D48-86C9-FE5BC355D6C0}" type="presParOf" srcId="{C55BDB3C-7944-8A49-A86F-896864C80019}" destId="{AB4DE5BC-0626-2542-934D-D2C3BE1E7EA4}" srcOrd="0" destOrd="0" presId="urn:microsoft.com/office/officeart/2005/8/layout/pyramid1"/>
    <dgm:cxn modelId="{23B52B84-9BE6-F549-BB19-BF89A66783E4}" type="presParOf" srcId="{C55BDB3C-7944-8A49-A86F-896864C80019}" destId="{C0F1835B-49B1-FF48-A014-8851601EA20F}"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176A1C-633F-4444-8E16-891628CEDD8F}" type="doc">
      <dgm:prSet loTypeId="urn:microsoft.com/office/officeart/2005/8/layout/pyramid1" loCatId="pyramid" qsTypeId="urn:microsoft.com/office/officeart/2005/8/quickstyle/simple4" qsCatId="simple" csTypeId="urn:microsoft.com/office/officeart/2005/8/colors/accent1_2" csCatId="accent1" phldr="1"/>
      <dgm:spPr/>
    </dgm:pt>
    <dgm:pt modelId="{7C24069D-2727-1B44-A024-C740C3BB2F7D}">
      <dgm:prSet phldrT="[Text]"/>
      <dgm:spPr/>
      <dgm:t>
        <a:bodyPr/>
        <a:lstStyle/>
        <a:p>
          <a:r>
            <a:rPr lang="en-US" b="1" dirty="0"/>
            <a:t>Economy</a:t>
          </a:r>
        </a:p>
        <a:p>
          <a:r>
            <a:rPr lang="en-US" dirty="0"/>
            <a:t>???</a:t>
          </a:r>
        </a:p>
      </dgm:t>
    </dgm:pt>
    <dgm:pt modelId="{0DF5C8F3-3218-184D-8A56-1154E2CC060B}" type="parTrans" cxnId="{DB2575C4-E11A-1544-9C78-B95B6B44B5EC}">
      <dgm:prSet/>
      <dgm:spPr/>
      <dgm:t>
        <a:bodyPr/>
        <a:lstStyle/>
        <a:p>
          <a:endParaRPr lang="en-US"/>
        </a:p>
      </dgm:t>
    </dgm:pt>
    <dgm:pt modelId="{6CD76E64-89D4-2C45-9072-FD6BCA890F01}" type="sibTrans" cxnId="{DB2575C4-E11A-1544-9C78-B95B6B44B5EC}">
      <dgm:prSet/>
      <dgm:spPr/>
      <dgm:t>
        <a:bodyPr/>
        <a:lstStyle/>
        <a:p>
          <a:endParaRPr lang="en-US"/>
        </a:p>
      </dgm:t>
    </dgm:pt>
    <dgm:pt modelId="{2C655C97-2E95-BD4B-BAEA-213A6C0C1C1E}">
      <dgm:prSet phldrT="[Text]"/>
      <dgm:spPr/>
      <dgm:t>
        <a:bodyPr/>
        <a:lstStyle/>
        <a:p>
          <a:r>
            <a:rPr lang="en-US" b="1" dirty="0"/>
            <a:t>Endurance                                                                  </a:t>
          </a:r>
          <a:r>
            <a:rPr lang="en-US" dirty="0"/>
            <a:t>(Long Slow Distance </a:t>
          </a:r>
          <a:r>
            <a:rPr lang="en-US" u="sng" dirty="0"/>
            <a:t>and</a:t>
          </a:r>
          <a:r>
            <a:rPr lang="en-US" dirty="0"/>
            <a:t> Long Sub-Threshold) 65-75% for LSD,  up to 80%+ for LST</a:t>
          </a:r>
        </a:p>
      </dgm:t>
    </dgm:pt>
    <dgm:pt modelId="{26E736D8-9A1B-9749-A92B-2CB71E19846E}" type="parTrans" cxnId="{F671BE04-CD26-4A48-B058-B2C2C747E3AB}">
      <dgm:prSet/>
      <dgm:spPr/>
      <dgm:t>
        <a:bodyPr/>
        <a:lstStyle/>
        <a:p>
          <a:endParaRPr lang="en-US"/>
        </a:p>
      </dgm:t>
    </dgm:pt>
    <dgm:pt modelId="{AEEECCAD-3F90-FB40-AD3F-ABE26EC21A67}" type="sibTrans" cxnId="{F671BE04-CD26-4A48-B058-B2C2C747E3AB}">
      <dgm:prSet/>
      <dgm:spPr/>
      <dgm:t>
        <a:bodyPr/>
        <a:lstStyle/>
        <a:p>
          <a:endParaRPr lang="en-US"/>
        </a:p>
      </dgm:t>
    </dgm:pt>
    <dgm:pt modelId="{CF5066D7-46F6-B249-9B12-B6D424963F3B}">
      <dgm:prSet phldrT="[Text]"/>
      <dgm:spPr/>
      <dgm:t>
        <a:bodyPr/>
        <a:lstStyle/>
        <a:p>
          <a:r>
            <a:rPr lang="en-US" b="1" dirty="0"/>
            <a:t>Recovery </a:t>
          </a:r>
        </a:p>
        <a:p>
          <a:r>
            <a:rPr lang="en-US" dirty="0"/>
            <a:t>Usually 65-75%, but could be as low as 60% on VERY easy days</a:t>
          </a:r>
        </a:p>
      </dgm:t>
    </dgm:pt>
    <dgm:pt modelId="{D6EA91A2-C728-8A43-9CBC-D538BD6930ED}" type="parTrans" cxnId="{7AC9DA79-DD27-A748-8E31-A70AFE31717D}">
      <dgm:prSet/>
      <dgm:spPr/>
      <dgm:t>
        <a:bodyPr/>
        <a:lstStyle/>
        <a:p>
          <a:endParaRPr lang="en-US"/>
        </a:p>
      </dgm:t>
    </dgm:pt>
    <dgm:pt modelId="{C5BC7D7B-CB75-8B49-88FB-9495C105937B}" type="sibTrans" cxnId="{7AC9DA79-DD27-A748-8E31-A70AFE31717D}">
      <dgm:prSet/>
      <dgm:spPr/>
      <dgm:t>
        <a:bodyPr/>
        <a:lstStyle/>
        <a:p>
          <a:endParaRPr lang="en-US"/>
        </a:p>
      </dgm:t>
    </dgm:pt>
    <dgm:pt modelId="{B8F6926F-6191-9843-AD8C-75150327349C}">
      <dgm:prSet/>
      <dgm:spPr/>
      <dgm:t>
        <a:bodyPr/>
        <a:lstStyle/>
        <a:p>
          <a:r>
            <a:rPr lang="en-US" b="1" dirty="0"/>
            <a:t>Lactate threshold                                     </a:t>
          </a:r>
          <a:r>
            <a:rPr lang="en-US" dirty="0"/>
            <a:t>(intervals, </a:t>
          </a:r>
          <a:r>
            <a:rPr lang="en-US" dirty="0" err="1"/>
            <a:t>fartleks</a:t>
          </a:r>
          <a:r>
            <a:rPr lang="en-US" dirty="0"/>
            <a:t>, tempos, progressions, etc. About 85% of max heart rate for tempos, 90-92% for intervals and </a:t>
          </a:r>
          <a:r>
            <a:rPr lang="en-US" dirty="0" err="1"/>
            <a:t>fartleks</a:t>
          </a:r>
          <a:endParaRPr lang="en-US" dirty="0"/>
        </a:p>
      </dgm:t>
    </dgm:pt>
    <dgm:pt modelId="{46E68592-783A-1848-98CC-FD1039EBD00E}" type="parTrans" cxnId="{8943366C-0767-4D4E-978C-6FFE9C7D95BC}">
      <dgm:prSet/>
      <dgm:spPr/>
      <dgm:t>
        <a:bodyPr/>
        <a:lstStyle/>
        <a:p>
          <a:endParaRPr lang="en-US"/>
        </a:p>
      </dgm:t>
    </dgm:pt>
    <dgm:pt modelId="{7D5EFBC5-8025-E843-AB1C-1A460B04787E}" type="sibTrans" cxnId="{8943366C-0767-4D4E-978C-6FFE9C7D95BC}">
      <dgm:prSet/>
      <dgm:spPr/>
      <dgm:t>
        <a:bodyPr/>
        <a:lstStyle/>
        <a:p>
          <a:endParaRPr lang="en-US"/>
        </a:p>
      </dgm:t>
    </dgm:pt>
    <dgm:pt modelId="{277271DB-9B25-7A41-8739-2B06CFF5AA6F}">
      <dgm:prSet/>
      <dgm:spPr/>
      <dgm:t>
        <a:bodyPr/>
        <a:lstStyle/>
        <a:p>
          <a:r>
            <a:rPr lang="en-US" b="1" dirty="0"/>
            <a:t>VO2 max                           </a:t>
          </a:r>
          <a:r>
            <a:rPr lang="en-US" dirty="0"/>
            <a:t>95-98% of Max. Heart Rate  USE SPARINGLY!</a:t>
          </a:r>
        </a:p>
      </dgm:t>
    </dgm:pt>
    <dgm:pt modelId="{56B4A935-A6E6-7C44-993A-4382C4AA88F5}" type="parTrans" cxnId="{1EF79DD1-F857-9644-9E38-F97ADD87A7AD}">
      <dgm:prSet/>
      <dgm:spPr/>
      <dgm:t>
        <a:bodyPr/>
        <a:lstStyle/>
        <a:p>
          <a:endParaRPr lang="en-US"/>
        </a:p>
      </dgm:t>
    </dgm:pt>
    <dgm:pt modelId="{62F36340-3009-F44A-BC93-E788996A565F}" type="sibTrans" cxnId="{1EF79DD1-F857-9644-9E38-F97ADD87A7AD}">
      <dgm:prSet/>
      <dgm:spPr/>
      <dgm:t>
        <a:bodyPr/>
        <a:lstStyle/>
        <a:p>
          <a:endParaRPr lang="en-US"/>
        </a:p>
      </dgm:t>
    </dgm:pt>
    <dgm:pt modelId="{5006F67C-E6CB-1342-B42E-8100A17E77F5}" type="pres">
      <dgm:prSet presAssocID="{0D176A1C-633F-4444-8E16-891628CEDD8F}" presName="Name0" presStyleCnt="0">
        <dgm:presLayoutVars>
          <dgm:dir/>
          <dgm:animLvl val="lvl"/>
          <dgm:resizeHandles val="exact"/>
        </dgm:presLayoutVars>
      </dgm:prSet>
      <dgm:spPr/>
    </dgm:pt>
    <dgm:pt modelId="{F5EE0DB5-A65A-5C47-95AE-6E5232CA96B0}" type="pres">
      <dgm:prSet presAssocID="{7C24069D-2727-1B44-A024-C740C3BB2F7D}" presName="Name8" presStyleCnt="0"/>
      <dgm:spPr/>
    </dgm:pt>
    <dgm:pt modelId="{9429FD08-1BB1-8541-A12A-1AF1C490A9BC}" type="pres">
      <dgm:prSet presAssocID="{7C24069D-2727-1B44-A024-C740C3BB2F7D}" presName="level" presStyleLbl="node1" presStyleIdx="0" presStyleCnt="5" custScaleX="107830">
        <dgm:presLayoutVars>
          <dgm:chMax val="1"/>
          <dgm:bulletEnabled val="1"/>
        </dgm:presLayoutVars>
      </dgm:prSet>
      <dgm:spPr/>
    </dgm:pt>
    <dgm:pt modelId="{AFDDBE68-A657-DA45-82AC-62CE81DD8643}" type="pres">
      <dgm:prSet presAssocID="{7C24069D-2727-1B44-A024-C740C3BB2F7D}" presName="levelTx" presStyleLbl="revTx" presStyleIdx="0" presStyleCnt="0">
        <dgm:presLayoutVars>
          <dgm:chMax val="1"/>
          <dgm:bulletEnabled val="1"/>
        </dgm:presLayoutVars>
      </dgm:prSet>
      <dgm:spPr/>
    </dgm:pt>
    <dgm:pt modelId="{241CC3E6-4AB2-A84D-9075-5D7A96A253ED}" type="pres">
      <dgm:prSet presAssocID="{277271DB-9B25-7A41-8739-2B06CFF5AA6F}" presName="Name8" presStyleCnt="0"/>
      <dgm:spPr/>
    </dgm:pt>
    <dgm:pt modelId="{266158DC-5CFC-DD4C-993A-10520B854906}" type="pres">
      <dgm:prSet presAssocID="{277271DB-9B25-7A41-8739-2B06CFF5AA6F}" presName="level" presStyleLbl="node1" presStyleIdx="1" presStyleCnt="5" custScaleX="103617">
        <dgm:presLayoutVars>
          <dgm:chMax val="1"/>
          <dgm:bulletEnabled val="1"/>
        </dgm:presLayoutVars>
      </dgm:prSet>
      <dgm:spPr/>
    </dgm:pt>
    <dgm:pt modelId="{497F9D4A-C363-6A4F-8BC0-6D2A326145AE}" type="pres">
      <dgm:prSet presAssocID="{277271DB-9B25-7A41-8739-2B06CFF5AA6F}" presName="levelTx" presStyleLbl="revTx" presStyleIdx="0" presStyleCnt="0">
        <dgm:presLayoutVars>
          <dgm:chMax val="1"/>
          <dgm:bulletEnabled val="1"/>
        </dgm:presLayoutVars>
      </dgm:prSet>
      <dgm:spPr/>
    </dgm:pt>
    <dgm:pt modelId="{F6F0C4A3-A40B-B948-A2CF-466137F1617E}" type="pres">
      <dgm:prSet presAssocID="{B8F6926F-6191-9843-AD8C-75150327349C}" presName="Name8" presStyleCnt="0"/>
      <dgm:spPr/>
    </dgm:pt>
    <dgm:pt modelId="{1C6CDD5B-C4EB-3547-93F2-611164FAD6AB}" type="pres">
      <dgm:prSet presAssocID="{B8F6926F-6191-9843-AD8C-75150327349C}" presName="level" presStyleLbl="node1" presStyleIdx="2" presStyleCnt="5" custScaleX="101759">
        <dgm:presLayoutVars>
          <dgm:chMax val="1"/>
          <dgm:bulletEnabled val="1"/>
        </dgm:presLayoutVars>
      </dgm:prSet>
      <dgm:spPr/>
    </dgm:pt>
    <dgm:pt modelId="{FCAAFC97-7D4E-CC4E-8816-A6CC5AF5C38F}" type="pres">
      <dgm:prSet presAssocID="{B8F6926F-6191-9843-AD8C-75150327349C}" presName="levelTx" presStyleLbl="revTx" presStyleIdx="0" presStyleCnt="0">
        <dgm:presLayoutVars>
          <dgm:chMax val="1"/>
          <dgm:bulletEnabled val="1"/>
        </dgm:presLayoutVars>
      </dgm:prSet>
      <dgm:spPr/>
    </dgm:pt>
    <dgm:pt modelId="{D357A089-E1B1-B445-81FB-FFB999BEE414}" type="pres">
      <dgm:prSet presAssocID="{2C655C97-2E95-BD4B-BAEA-213A6C0C1C1E}" presName="Name8" presStyleCnt="0"/>
      <dgm:spPr/>
    </dgm:pt>
    <dgm:pt modelId="{B3A8863C-F7D5-B045-BAF6-471C7E63F83E}" type="pres">
      <dgm:prSet presAssocID="{2C655C97-2E95-BD4B-BAEA-213A6C0C1C1E}" presName="level" presStyleLbl="node1" presStyleIdx="3" presStyleCnt="5" custScaleX="100830">
        <dgm:presLayoutVars>
          <dgm:chMax val="1"/>
          <dgm:bulletEnabled val="1"/>
        </dgm:presLayoutVars>
      </dgm:prSet>
      <dgm:spPr/>
    </dgm:pt>
    <dgm:pt modelId="{076F9A76-35AF-0F45-94A0-04A3CB312B2A}" type="pres">
      <dgm:prSet presAssocID="{2C655C97-2E95-BD4B-BAEA-213A6C0C1C1E}" presName="levelTx" presStyleLbl="revTx" presStyleIdx="0" presStyleCnt="0">
        <dgm:presLayoutVars>
          <dgm:chMax val="1"/>
          <dgm:bulletEnabled val="1"/>
        </dgm:presLayoutVars>
      </dgm:prSet>
      <dgm:spPr/>
    </dgm:pt>
    <dgm:pt modelId="{C55BDB3C-7944-8A49-A86F-896864C80019}" type="pres">
      <dgm:prSet presAssocID="{CF5066D7-46F6-B249-9B12-B6D424963F3B}" presName="Name8" presStyleCnt="0"/>
      <dgm:spPr/>
    </dgm:pt>
    <dgm:pt modelId="{AB4DE5BC-0626-2542-934D-D2C3BE1E7EA4}" type="pres">
      <dgm:prSet presAssocID="{CF5066D7-46F6-B249-9B12-B6D424963F3B}" presName="level" presStyleLbl="node1" presStyleIdx="4" presStyleCnt="5">
        <dgm:presLayoutVars>
          <dgm:chMax val="1"/>
          <dgm:bulletEnabled val="1"/>
        </dgm:presLayoutVars>
      </dgm:prSet>
      <dgm:spPr/>
    </dgm:pt>
    <dgm:pt modelId="{C0F1835B-49B1-FF48-A014-8851601EA20F}" type="pres">
      <dgm:prSet presAssocID="{CF5066D7-46F6-B249-9B12-B6D424963F3B}" presName="levelTx" presStyleLbl="revTx" presStyleIdx="0" presStyleCnt="0">
        <dgm:presLayoutVars>
          <dgm:chMax val="1"/>
          <dgm:bulletEnabled val="1"/>
        </dgm:presLayoutVars>
      </dgm:prSet>
      <dgm:spPr/>
    </dgm:pt>
  </dgm:ptLst>
  <dgm:cxnLst>
    <dgm:cxn modelId="{F671BE04-CD26-4A48-B058-B2C2C747E3AB}" srcId="{0D176A1C-633F-4444-8E16-891628CEDD8F}" destId="{2C655C97-2E95-BD4B-BAEA-213A6C0C1C1E}" srcOrd="3" destOrd="0" parTransId="{26E736D8-9A1B-9749-A92B-2CB71E19846E}" sibTransId="{AEEECCAD-3F90-FB40-AD3F-ABE26EC21A67}"/>
    <dgm:cxn modelId="{6677B609-0452-DF42-9182-9609DAF87DB2}" type="presOf" srcId="{CF5066D7-46F6-B249-9B12-B6D424963F3B}" destId="{AB4DE5BC-0626-2542-934D-D2C3BE1E7EA4}" srcOrd="0" destOrd="0" presId="urn:microsoft.com/office/officeart/2005/8/layout/pyramid1"/>
    <dgm:cxn modelId="{A38BB51E-13C5-654F-8874-A8FD6936E571}" type="presOf" srcId="{B8F6926F-6191-9843-AD8C-75150327349C}" destId="{1C6CDD5B-C4EB-3547-93F2-611164FAD6AB}" srcOrd="0" destOrd="0" presId="urn:microsoft.com/office/officeart/2005/8/layout/pyramid1"/>
    <dgm:cxn modelId="{31ADC75E-C541-0D4F-B1C6-ABB29B34187C}" type="presOf" srcId="{7C24069D-2727-1B44-A024-C740C3BB2F7D}" destId="{9429FD08-1BB1-8541-A12A-1AF1C490A9BC}" srcOrd="0" destOrd="0" presId="urn:microsoft.com/office/officeart/2005/8/layout/pyramid1"/>
    <dgm:cxn modelId="{8943366C-0767-4D4E-978C-6FFE9C7D95BC}" srcId="{0D176A1C-633F-4444-8E16-891628CEDD8F}" destId="{B8F6926F-6191-9843-AD8C-75150327349C}" srcOrd="2" destOrd="0" parTransId="{46E68592-783A-1848-98CC-FD1039EBD00E}" sibTransId="{7D5EFBC5-8025-E843-AB1C-1A460B04787E}"/>
    <dgm:cxn modelId="{7AC9DA79-DD27-A748-8E31-A70AFE31717D}" srcId="{0D176A1C-633F-4444-8E16-891628CEDD8F}" destId="{CF5066D7-46F6-B249-9B12-B6D424963F3B}" srcOrd="4" destOrd="0" parTransId="{D6EA91A2-C728-8A43-9CBC-D538BD6930ED}" sibTransId="{C5BC7D7B-CB75-8B49-88FB-9495C105937B}"/>
    <dgm:cxn modelId="{60F9F185-29EA-C845-BDFA-4BA389763942}" type="presOf" srcId="{277271DB-9B25-7A41-8739-2B06CFF5AA6F}" destId="{497F9D4A-C363-6A4F-8BC0-6D2A326145AE}" srcOrd="1" destOrd="0" presId="urn:microsoft.com/office/officeart/2005/8/layout/pyramid1"/>
    <dgm:cxn modelId="{E08A4999-2681-EE49-9266-B05D4434F926}" type="presOf" srcId="{2C655C97-2E95-BD4B-BAEA-213A6C0C1C1E}" destId="{076F9A76-35AF-0F45-94A0-04A3CB312B2A}" srcOrd="1" destOrd="0" presId="urn:microsoft.com/office/officeart/2005/8/layout/pyramid1"/>
    <dgm:cxn modelId="{17E952A8-FFD0-324D-9AB3-8B28CA41F21A}" type="presOf" srcId="{B8F6926F-6191-9843-AD8C-75150327349C}" destId="{FCAAFC97-7D4E-CC4E-8816-A6CC5AF5C38F}" srcOrd="1" destOrd="0" presId="urn:microsoft.com/office/officeart/2005/8/layout/pyramid1"/>
    <dgm:cxn modelId="{DB2575C4-E11A-1544-9C78-B95B6B44B5EC}" srcId="{0D176A1C-633F-4444-8E16-891628CEDD8F}" destId="{7C24069D-2727-1B44-A024-C740C3BB2F7D}" srcOrd="0" destOrd="0" parTransId="{0DF5C8F3-3218-184D-8A56-1154E2CC060B}" sibTransId="{6CD76E64-89D4-2C45-9072-FD6BCA890F01}"/>
    <dgm:cxn modelId="{DCF2BEC4-534B-EF47-A5AF-33BC1E835F6F}" type="presOf" srcId="{277271DB-9B25-7A41-8739-2B06CFF5AA6F}" destId="{266158DC-5CFC-DD4C-993A-10520B854906}" srcOrd="0" destOrd="0" presId="urn:microsoft.com/office/officeart/2005/8/layout/pyramid1"/>
    <dgm:cxn modelId="{F887A6CE-69A6-BC49-A3A0-2B319A508744}" type="presOf" srcId="{7C24069D-2727-1B44-A024-C740C3BB2F7D}" destId="{AFDDBE68-A657-DA45-82AC-62CE81DD8643}" srcOrd="1" destOrd="0" presId="urn:microsoft.com/office/officeart/2005/8/layout/pyramid1"/>
    <dgm:cxn modelId="{AE8D11D1-DF91-5E4F-8305-AE15D4AB1B29}" type="presOf" srcId="{CF5066D7-46F6-B249-9B12-B6D424963F3B}" destId="{C0F1835B-49B1-FF48-A014-8851601EA20F}" srcOrd="1" destOrd="0" presId="urn:microsoft.com/office/officeart/2005/8/layout/pyramid1"/>
    <dgm:cxn modelId="{1EF79DD1-F857-9644-9E38-F97ADD87A7AD}" srcId="{0D176A1C-633F-4444-8E16-891628CEDD8F}" destId="{277271DB-9B25-7A41-8739-2B06CFF5AA6F}" srcOrd="1" destOrd="0" parTransId="{56B4A935-A6E6-7C44-993A-4382C4AA88F5}" sibTransId="{62F36340-3009-F44A-BC93-E788996A565F}"/>
    <dgm:cxn modelId="{B9EB1BD5-5F54-6C4E-BAE8-73F178CE7146}" type="presOf" srcId="{2C655C97-2E95-BD4B-BAEA-213A6C0C1C1E}" destId="{B3A8863C-F7D5-B045-BAF6-471C7E63F83E}" srcOrd="0" destOrd="0" presId="urn:microsoft.com/office/officeart/2005/8/layout/pyramid1"/>
    <dgm:cxn modelId="{8086AAED-FCCB-D84F-8056-402FF40F7C9E}" type="presOf" srcId="{0D176A1C-633F-4444-8E16-891628CEDD8F}" destId="{5006F67C-E6CB-1342-B42E-8100A17E77F5}" srcOrd="0" destOrd="0" presId="urn:microsoft.com/office/officeart/2005/8/layout/pyramid1"/>
    <dgm:cxn modelId="{51B7EC5F-49D9-D340-930B-DC1E11964564}" type="presParOf" srcId="{5006F67C-E6CB-1342-B42E-8100A17E77F5}" destId="{F5EE0DB5-A65A-5C47-95AE-6E5232CA96B0}" srcOrd="0" destOrd="0" presId="urn:microsoft.com/office/officeart/2005/8/layout/pyramid1"/>
    <dgm:cxn modelId="{C990A94E-8B7D-2C46-A312-6C741F051BE1}" type="presParOf" srcId="{F5EE0DB5-A65A-5C47-95AE-6E5232CA96B0}" destId="{9429FD08-1BB1-8541-A12A-1AF1C490A9BC}" srcOrd="0" destOrd="0" presId="urn:microsoft.com/office/officeart/2005/8/layout/pyramid1"/>
    <dgm:cxn modelId="{285E0FF5-7362-D642-8D37-EA1466FA1F9D}" type="presParOf" srcId="{F5EE0DB5-A65A-5C47-95AE-6E5232CA96B0}" destId="{AFDDBE68-A657-DA45-82AC-62CE81DD8643}" srcOrd="1" destOrd="0" presId="urn:microsoft.com/office/officeart/2005/8/layout/pyramid1"/>
    <dgm:cxn modelId="{F3F85DE4-7804-5D40-BAAE-6922D103F413}" type="presParOf" srcId="{5006F67C-E6CB-1342-B42E-8100A17E77F5}" destId="{241CC3E6-4AB2-A84D-9075-5D7A96A253ED}" srcOrd="1" destOrd="0" presId="urn:microsoft.com/office/officeart/2005/8/layout/pyramid1"/>
    <dgm:cxn modelId="{505357EA-3A51-BB4D-B790-0C101C4F2563}" type="presParOf" srcId="{241CC3E6-4AB2-A84D-9075-5D7A96A253ED}" destId="{266158DC-5CFC-DD4C-993A-10520B854906}" srcOrd="0" destOrd="0" presId="urn:microsoft.com/office/officeart/2005/8/layout/pyramid1"/>
    <dgm:cxn modelId="{F4547D6C-AD50-0F42-BFA4-9D2A04C27B71}" type="presParOf" srcId="{241CC3E6-4AB2-A84D-9075-5D7A96A253ED}" destId="{497F9D4A-C363-6A4F-8BC0-6D2A326145AE}" srcOrd="1" destOrd="0" presId="urn:microsoft.com/office/officeart/2005/8/layout/pyramid1"/>
    <dgm:cxn modelId="{EF0CECE6-2234-4B45-A95B-5D6F3FCD9920}" type="presParOf" srcId="{5006F67C-E6CB-1342-B42E-8100A17E77F5}" destId="{F6F0C4A3-A40B-B948-A2CF-466137F1617E}" srcOrd="2" destOrd="0" presId="urn:microsoft.com/office/officeart/2005/8/layout/pyramid1"/>
    <dgm:cxn modelId="{45538420-A521-E741-BDEE-C631F76B178A}" type="presParOf" srcId="{F6F0C4A3-A40B-B948-A2CF-466137F1617E}" destId="{1C6CDD5B-C4EB-3547-93F2-611164FAD6AB}" srcOrd="0" destOrd="0" presId="urn:microsoft.com/office/officeart/2005/8/layout/pyramid1"/>
    <dgm:cxn modelId="{7A4B59B8-8DC1-BE48-9F6E-6B70352CBAF1}" type="presParOf" srcId="{F6F0C4A3-A40B-B948-A2CF-466137F1617E}" destId="{FCAAFC97-7D4E-CC4E-8816-A6CC5AF5C38F}" srcOrd="1" destOrd="0" presId="urn:microsoft.com/office/officeart/2005/8/layout/pyramid1"/>
    <dgm:cxn modelId="{5811B4C3-230C-9E43-AF15-E9845615F949}" type="presParOf" srcId="{5006F67C-E6CB-1342-B42E-8100A17E77F5}" destId="{D357A089-E1B1-B445-81FB-FFB999BEE414}" srcOrd="3" destOrd="0" presId="urn:microsoft.com/office/officeart/2005/8/layout/pyramid1"/>
    <dgm:cxn modelId="{1842C60A-7990-F740-A4EF-755FAF2B3C9C}" type="presParOf" srcId="{D357A089-E1B1-B445-81FB-FFB999BEE414}" destId="{B3A8863C-F7D5-B045-BAF6-471C7E63F83E}" srcOrd="0" destOrd="0" presId="urn:microsoft.com/office/officeart/2005/8/layout/pyramid1"/>
    <dgm:cxn modelId="{25FDB06B-E6D4-F547-9F06-35A5E32991D5}" type="presParOf" srcId="{D357A089-E1B1-B445-81FB-FFB999BEE414}" destId="{076F9A76-35AF-0F45-94A0-04A3CB312B2A}" srcOrd="1" destOrd="0" presId="urn:microsoft.com/office/officeart/2005/8/layout/pyramid1"/>
    <dgm:cxn modelId="{91AB5E07-A4D7-9E47-8B98-532E551D71FD}" type="presParOf" srcId="{5006F67C-E6CB-1342-B42E-8100A17E77F5}" destId="{C55BDB3C-7944-8A49-A86F-896864C80019}" srcOrd="4" destOrd="0" presId="urn:microsoft.com/office/officeart/2005/8/layout/pyramid1"/>
    <dgm:cxn modelId="{519DDF2F-0220-4D48-86C9-FE5BC355D6C0}" type="presParOf" srcId="{C55BDB3C-7944-8A49-A86F-896864C80019}" destId="{AB4DE5BC-0626-2542-934D-D2C3BE1E7EA4}" srcOrd="0" destOrd="0" presId="urn:microsoft.com/office/officeart/2005/8/layout/pyramid1"/>
    <dgm:cxn modelId="{23B52B84-9BE6-F549-BB19-BF89A66783E4}" type="presParOf" srcId="{C55BDB3C-7944-8A49-A86F-896864C80019}" destId="{C0F1835B-49B1-FF48-A014-8851601EA20F}"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9FD08-1BB1-8541-A12A-1AF1C490A9BC}">
      <dsp:nvSpPr>
        <dsp:cNvPr id="0" name=""/>
        <dsp:cNvSpPr/>
      </dsp:nvSpPr>
      <dsp:spPr>
        <a:xfrm>
          <a:off x="3586002" y="0"/>
          <a:ext cx="1971995" cy="1046903"/>
        </a:xfrm>
        <a:prstGeom prst="trapezoid">
          <a:avLst>
            <a:gd name="adj" fmla="val 87343"/>
          </a:avLst>
        </a:prstGeom>
        <a:gradFill rotWithShape="0">
          <a:gsLst>
            <a:gs pos="0">
              <a:schemeClr val="accent1">
                <a:hueOff val="0"/>
                <a:satOff val="0"/>
                <a:lumOff val="0"/>
                <a:alphaOff val="0"/>
                <a:tint val="50000"/>
                <a:shade val="100000"/>
                <a:alpha val="100000"/>
                <a:satMod val="150000"/>
              </a:schemeClr>
            </a:gs>
            <a:gs pos="40000">
              <a:schemeClr val="accent1">
                <a:hueOff val="0"/>
                <a:satOff val="0"/>
                <a:lumOff val="0"/>
                <a:alphaOff val="0"/>
                <a:tint val="70000"/>
                <a:shade val="100000"/>
                <a:alpha val="100000"/>
                <a:satMod val="150000"/>
              </a:schemeClr>
            </a:gs>
            <a:gs pos="100000">
              <a:schemeClr val="accent1">
                <a:hueOff val="0"/>
                <a:satOff val="0"/>
                <a:lumOff val="0"/>
                <a:alphaOff val="0"/>
                <a:shade val="90000"/>
                <a:satMod val="110000"/>
              </a:schemeClr>
            </a:gs>
          </a:gsLst>
          <a:lin ang="5400000" scaled="0"/>
        </a:gradFill>
        <a:ln>
          <a:noFill/>
        </a:ln>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Economy</a:t>
          </a:r>
        </a:p>
        <a:p>
          <a:pPr marL="0" lvl="0" indent="0" algn="ctr" defTabSz="711200">
            <a:lnSpc>
              <a:spcPct val="90000"/>
            </a:lnSpc>
            <a:spcBef>
              <a:spcPct val="0"/>
            </a:spcBef>
            <a:spcAft>
              <a:spcPct val="35000"/>
            </a:spcAft>
            <a:buNone/>
          </a:pPr>
          <a:r>
            <a:rPr lang="en-US" sz="1600" kern="1200" dirty="0"/>
            <a:t>???</a:t>
          </a:r>
        </a:p>
      </dsp:txBody>
      <dsp:txXfrm>
        <a:off x="3586002" y="0"/>
        <a:ext cx="1971995" cy="1046903"/>
      </dsp:txXfrm>
    </dsp:sp>
    <dsp:sp modelId="{266158DC-5CFC-DD4C-993A-10520B854906}">
      <dsp:nvSpPr>
        <dsp:cNvPr id="0" name=""/>
        <dsp:cNvSpPr/>
      </dsp:nvSpPr>
      <dsp:spPr>
        <a:xfrm>
          <a:off x="2677052" y="1046903"/>
          <a:ext cx="3789895" cy="1046903"/>
        </a:xfrm>
        <a:prstGeom prst="trapezoid">
          <a:avLst>
            <a:gd name="adj" fmla="val 87343"/>
          </a:avLst>
        </a:prstGeom>
        <a:gradFill rotWithShape="0">
          <a:gsLst>
            <a:gs pos="0">
              <a:schemeClr val="accent1">
                <a:hueOff val="0"/>
                <a:satOff val="0"/>
                <a:lumOff val="0"/>
                <a:alphaOff val="0"/>
                <a:tint val="50000"/>
                <a:shade val="100000"/>
                <a:alpha val="100000"/>
                <a:satMod val="150000"/>
              </a:schemeClr>
            </a:gs>
            <a:gs pos="40000">
              <a:schemeClr val="accent1">
                <a:hueOff val="0"/>
                <a:satOff val="0"/>
                <a:lumOff val="0"/>
                <a:alphaOff val="0"/>
                <a:tint val="70000"/>
                <a:shade val="100000"/>
                <a:alpha val="100000"/>
                <a:satMod val="150000"/>
              </a:schemeClr>
            </a:gs>
            <a:gs pos="100000">
              <a:schemeClr val="accent1">
                <a:hueOff val="0"/>
                <a:satOff val="0"/>
                <a:lumOff val="0"/>
                <a:alphaOff val="0"/>
                <a:shade val="90000"/>
                <a:satMod val="110000"/>
              </a:schemeClr>
            </a:gs>
          </a:gsLst>
          <a:lin ang="5400000" scaled="0"/>
        </a:gradFill>
        <a:ln>
          <a:noFill/>
        </a:ln>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VO2 max                           </a:t>
          </a:r>
          <a:r>
            <a:rPr lang="en-US" sz="1600" kern="1200" dirty="0"/>
            <a:t>95-98% of Max. Heart Rate  USE SPARINGLY!</a:t>
          </a:r>
        </a:p>
      </dsp:txBody>
      <dsp:txXfrm>
        <a:off x="3340283" y="1046903"/>
        <a:ext cx="2463432" cy="1046903"/>
      </dsp:txXfrm>
    </dsp:sp>
    <dsp:sp modelId="{1C6CDD5B-C4EB-3547-93F2-611164FAD6AB}">
      <dsp:nvSpPr>
        <dsp:cNvPr id="0" name=""/>
        <dsp:cNvSpPr/>
      </dsp:nvSpPr>
      <dsp:spPr>
        <a:xfrm>
          <a:off x="1780547" y="2093806"/>
          <a:ext cx="5582905" cy="1046903"/>
        </a:xfrm>
        <a:prstGeom prst="trapezoid">
          <a:avLst>
            <a:gd name="adj" fmla="val 87343"/>
          </a:avLst>
        </a:prstGeom>
        <a:gradFill rotWithShape="0">
          <a:gsLst>
            <a:gs pos="0">
              <a:schemeClr val="accent1">
                <a:hueOff val="0"/>
                <a:satOff val="0"/>
                <a:lumOff val="0"/>
                <a:alphaOff val="0"/>
                <a:tint val="50000"/>
                <a:shade val="100000"/>
                <a:alpha val="100000"/>
                <a:satMod val="150000"/>
              </a:schemeClr>
            </a:gs>
            <a:gs pos="40000">
              <a:schemeClr val="accent1">
                <a:hueOff val="0"/>
                <a:satOff val="0"/>
                <a:lumOff val="0"/>
                <a:alphaOff val="0"/>
                <a:tint val="70000"/>
                <a:shade val="100000"/>
                <a:alpha val="100000"/>
                <a:satMod val="150000"/>
              </a:schemeClr>
            </a:gs>
            <a:gs pos="100000">
              <a:schemeClr val="accent1">
                <a:hueOff val="0"/>
                <a:satOff val="0"/>
                <a:lumOff val="0"/>
                <a:alphaOff val="0"/>
                <a:shade val="90000"/>
                <a:satMod val="110000"/>
              </a:schemeClr>
            </a:gs>
          </a:gsLst>
          <a:lin ang="5400000" scaled="0"/>
        </a:gradFill>
        <a:ln>
          <a:noFill/>
        </a:ln>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Lactate threshold                                     </a:t>
          </a:r>
          <a:r>
            <a:rPr lang="en-US" sz="1600" kern="1200" dirty="0"/>
            <a:t>(intervals, </a:t>
          </a:r>
          <a:r>
            <a:rPr lang="en-US" sz="1600" kern="1200" dirty="0" err="1"/>
            <a:t>fartleks</a:t>
          </a:r>
          <a:r>
            <a:rPr lang="en-US" sz="1600" kern="1200" dirty="0"/>
            <a:t>, tempos, progressions, etc. About 85% of max heart rate for tempos, 90-92% for intervals and </a:t>
          </a:r>
          <a:r>
            <a:rPr lang="en-US" sz="1600" kern="1200" dirty="0" err="1"/>
            <a:t>fartleks</a:t>
          </a:r>
          <a:endParaRPr lang="en-US" sz="1600" kern="1200" dirty="0"/>
        </a:p>
      </dsp:txBody>
      <dsp:txXfrm>
        <a:off x="2757555" y="2093806"/>
        <a:ext cx="3628888" cy="1046903"/>
      </dsp:txXfrm>
    </dsp:sp>
    <dsp:sp modelId="{B3A8863C-F7D5-B045-BAF6-471C7E63F83E}">
      <dsp:nvSpPr>
        <dsp:cNvPr id="0" name=""/>
        <dsp:cNvSpPr/>
      </dsp:nvSpPr>
      <dsp:spPr>
        <a:xfrm>
          <a:off x="884041" y="3140709"/>
          <a:ext cx="7375916" cy="1046903"/>
        </a:xfrm>
        <a:prstGeom prst="trapezoid">
          <a:avLst>
            <a:gd name="adj" fmla="val 87343"/>
          </a:avLst>
        </a:prstGeom>
        <a:gradFill rotWithShape="0">
          <a:gsLst>
            <a:gs pos="0">
              <a:schemeClr val="accent1">
                <a:hueOff val="0"/>
                <a:satOff val="0"/>
                <a:lumOff val="0"/>
                <a:alphaOff val="0"/>
                <a:tint val="50000"/>
                <a:shade val="100000"/>
                <a:alpha val="100000"/>
                <a:satMod val="150000"/>
              </a:schemeClr>
            </a:gs>
            <a:gs pos="40000">
              <a:schemeClr val="accent1">
                <a:hueOff val="0"/>
                <a:satOff val="0"/>
                <a:lumOff val="0"/>
                <a:alphaOff val="0"/>
                <a:tint val="70000"/>
                <a:shade val="100000"/>
                <a:alpha val="100000"/>
                <a:satMod val="150000"/>
              </a:schemeClr>
            </a:gs>
            <a:gs pos="100000">
              <a:schemeClr val="accent1">
                <a:hueOff val="0"/>
                <a:satOff val="0"/>
                <a:lumOff val="0"/>
                <a:alphaOff val="0"/>
                <a:shade val="90000"/>
                <a:satMod val="110000"/>
              </a:schemeClr>
            </a:gs>
          </a:gsLst>
          <a:lin ang="5400000" scaled="0"/>
        </a:gradFill>
        <a:ln>
          <a:noFill/>
        </a:ln>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Endurance                                                                  </a:t>
          </a:r>
          <a:r>
            <a:rPr lang="en-US" sz="1600" kern="1200" dirty="0"/>
            <a:t>(Long Slow Distance </a:t>
          </a:r>
          <a:r>
            <a:rPr lang="en-US" sz="1600" u="sng" kern="1200" dirty="0"/>
            <a:t>and</a:t>
          </a:r>
          <a:r>
            <a:rPr lang="en-US" sz="1600" kern="1200" dirty="0"/>
            <a:t> Long Sub-Threshold) 65-75% for LSD,  up to 80%+ for LST</a:t>
          </a:r>
        </a:p>
      </dsp:txBody>
      <dsp:txXfrm>
        <a:off x="2174827" y="3140709"/>
        <a:ext cx="4794345" cy="1046903"/>
      </dsp:txXfrm>
    </dsp:sp>
    <dsp:sp modelId="{AB4DE5BC-0626-2542-934D-D2C3BE1E7EA4}">
      <dsp:nvSpPr>
        <dsp:cNvPr id="0" name=""/>
        <dsp:cNvSpPr/>
      </dsp:nvSpPr>
      <dsp:spPr>
        <a:xfrm>
          <a:off x="0" y="4187612"/>
          <a:ext cx="9144000" cy="1046903"/>
        </a:xfrm>
        <a:prstGeom prst="trapezoid">
          <a:avLst>
            <a:gd name="adj" fmla="val 87343"/>
          </a:avLst>
        </a:prstGeom>
        <a:gradFill rotWithShape="0">
          <a:gsLst>
            <a:gs pos="0">
              <a:schemeClr val="accent1">
                <a:hueOff val="0"/>
                <a:satOff val="0"/>
                <a:lumOff val="0"/>
                <a:alphaOff val="0"/>
                <a:tint val="50000"/>
                <a:shade val="100000"/>
                <a:alpha val="100000"/>
                <a:satMod val="150000"/>
              </a:schemeClr>
            </a:gs>
            <a:gs pos="40000">
              <a:schemeClr val="accent1">
                <a:hueOff val="0"/>
                <a:satOff val="0"/>
                <a:lumOff val="0"/>
                <a:alphaOff val="0"/>
                <a:tint val="70000"/>
                <a:shade val="100000"/>
                <a:alpha val="100000"/>
                <a:satMod val="150000"/>
              </a:schemeClr>
            </a:gs>
            <a:gs pos="100000">
              <a:schemeClr val="accent1">
                <a:hueOff val="0"/>
                <a:satOff val="0"/>
                <a:lumOff val="0"/>
                <a:alphaOff val="0"/>
                <a:shade val="90000"/>
                <a:satMod val="110000"/>
              </a:schemeClr>
            </a:gs>
          </a:gsLst>
          <a:lin ang="5400000" scaled="0"/>
        </a:gradFill>
        <a:ln>
          <a:noFill/>
        </a:ln>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Recovery </a:t>
          </a:r>
        </a:p>
        <a:p>
          <a:pPr marL="0" lvl="0" indent="0" algn="ctr" defTabSz="711200">
            <a:lnSpc>
              <a:spcPct val="90000"/>
            </a:lnSpc>
            <a:spcBef>
              <a:spcPct val="0"/>
            </a:spcBef>
            <a:spcAft>
              <a:spcPct val="35000"/>
            </a:spcAft>
            <a:buNone/>
          </a:pPr>
          <a:r>
            <a:rPr lang="en-US" sz="1600" kern="1200" dirty="0"/>
            <a:t>Usually 65-75%, but could be as low as 60% on VERY easy days</a:t>
          </a:r>
        </a:p>
      </dsp:txBody>
      <dsp:txXfrm>
        <a:off x="1600199" y="4187612"/>
        <a:ext cx="5943600" cy="1046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9FD08-1BB1-8541-A12A-1AF1C490A9BC}">
      <dsp:nvSpPr>
        <dsp:cNvPr id="0" name=""/>
        <dsp:cNvSpPr/>
      </dsp:nvSpPr>
      <dsp:spPr>
        <a:xfrm>
          <a:off x="3586002" y="0"/>
          <a:ext cx="1971995" cy="1046903"/>
        </a:xfrm>
        <a:prstGeom prst="trapezoid">
          <a:avLst>
            <a:gd name="adj" fmla="val 87343"/>
          </a:avLst>
        </a:prstGeom>
        <a:gradFill rotWithShape="0">
          <a:gsLst>
            <a:gs pos="0">
              <a:schemeClr val="accent1">
                <a:hueOff val="0"/>
                <a:satOff val="0"/>
                <a:lumOff val="0"/>
                <a:alphaOff val="0"/>
                <a:tint val="50000"/>
                <a:shade val="100000"/>
                <a:alpha val="100000"/>
                <a:satMod val="150000"/>
              </a:schemeClr>
            </a:gs>
            <a:gs pos="40000">
              <a:schemeClr val="accent1">
                <a:hueOff val="0"/>
                <a:satOff val="0"/>
                <a:lumOff val="0"/>
                <a:alphaOff val="0"/>
                <a:tint val="70000"/>
                <a:shade val="100000"/>
                <a:alpha val="100000"/>
                <a:satMod val="150000"/>
              </a:schemeClr>
            </a:gs>
            <a:gs pos="100000">
              <a:schemeClr val="accent1">
                <a:hueOff val="0"/>
                <a:satOff val="0"/>
                <a:lumOff val="0"/>
                <a:alphaOff val="0"/>
                <a:shade val="90000"/>
                <a:satMod val="110000"/>
              </a:schemeClr>
            </a:gs>
          </a:gsLst>
          <a:lin ang="5400000" scaled="0"/>
        </a:gradFill>
        <a:ln>
          <a:noFill/>
        </a:ln>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Economy</a:t>
          </a:r>
        </a:p>
        <a:p>
          <a:pPr marL="0" lvl="0" indent="0" algn="ctr" defTabSz="711200">
            <a:lnSpc>
              <a:spcPct val="90000"/>
            </a:lnSpc>
            <a:spcBef>
              <a:spcPct val="0"/>
            </a:spcBef>
            <a:spcAft>
              <a:spcPct val="35000"/>
            </a:spcAft>
            <a:buNone/>
          </a:pPr>
          <a:r>
            <a:rPr lang="en-US" sz="1600" kern="1200" dirty="0"/>
            <a:t>???</a:t>
          </a:r>
        </a:p>
      </dsp:txBody>
      <dsp:txXfrm>
        <a:off x="3586002" y="0"/>
        <a:ext cx="1971995" cy="1046903"/>
      </dsp:txXfrm>
    </dsp:sp>
    <dsp:sp modelId="{266158DC-5CFC-DD4C-993A-10520B854906}">
      <dsp:nvSpPr>
        <dsp:cNvPr id="0" name=""/>
        <dsp:cNvSpPr/>
      </dsp:nvSpPr>
      <dsp:spPr>
        <a:xfrm>
          <a:off x="2677052" y="1046903"/>
          <a:ext cx="3789895" cy="1046903"/>
        </a:xfrm>
        <a:prstGeom prst="trapezoid">
          <a:avLst>
            <a:gd name="adj" fmla="val 87343"/>
          </a:avLst>
        </a:prstGeom>
        <a:gradFill rotWithShape="0">
          <a:gsLst>
            <a:gs pos="0">
              <a:schemeClr val="accent1">
                <a:hueOff val="0"/>
                <a:satOff val="0"/>
                <a:lumOff val="0"/>
                <a:alphaOff val="0"/>
                <a:tint val="50000"/>
                <a:shade val="100000"/>
                <a:alpha val="100000"/>
                <a:satMod val="150000"/>
              </a:schemeClr>
            </a:gs>
            <a:gs pos="40000">
              <a:schemeClr val="accent1">
                <a:hueOff val="0"/>
                <a:satOff val="0"/>
                <a:lumOff val="0"/>
                <a:alphaOff val="0"/>
                <a:tint val="70000"/>
                <a:shade val="100000"/>
                <a:alpha val="100000"/>
                <a:satMod val="150000"/>
              </a:schemeClr>
            </a:gs>
            <a:gs pos="100000">
              <a:schemeClr val="accent1">
                <a:hueOff val="0"/>
                <a:satOff val="0"/>
                <a:lumOff val="0"/>
                <a:alphaOff val="0"/>
                <a:shade val="90000"/>
                <a:satMod val="110000"/>
              </a:schemeClr>
            </a:gs>
          </a:gsLst>
          <a:lin ang="5400000" scaled="0"/>
        </a:gradFill>
        <a:ln>
          <a:noFill/>
        </a:ln>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VO2 max                           </a:t>
          </a:r>
          <a:r>
            <a:rPr lang="en-US" sz="1600" kern="1200" dirty="0"/>
            <a:t>95-98% of Max. Heart Rate  USE SPARINGLY!</a:t>
          </a:r>
        </a:p>
      </dsp:txBody>
      <dsp:txXfrm>
        <a:off x="3340283" y="1046903"/>
        <a:ext cx="2463432" cy="1046903"/>
      </dsp:txXfrm>
    </dsp:sp>
    <dsp:sp modelId="{1C6CDD5B-C4EB-3547-93F2-611164FAD6AB}">
      <dsp:nvSpPr>
        <dsp:cNvPr id="0" name=""/>
        <dsp:cNvSpPr/>
      </dsp:nvSpPr>
      <dsp:spPr>
        <a:xfrm>
          <a:off x="1780547" y="2093806"/>
          <a:ext cx="5582905" cy="1046903"/>
        </a:xfrm>
        <a:prstGeom prst="trapezoid">
          <a:avLst>
            <a:gd name="adj" fmla="val 87343"/>
          </a:avLst>
        </a:prstGeom>
        <a:gradFill rotWithShape="0">
          <a:gsLst>
            <a:gs pos="0">
              <a:schemeClr val="accent1">
                <a:hueOff val="0"/>
                <a:satOff val="0"/>
                <a:lumOff val="0"/>
                <a:alphaOff val="0"/>
                <a:tint val="50000"/>
                <a:shade val="100000"/>
                <a:alpha val="100000"/>
                <a:satMod val="150000"/>
              </a:schemeClr>
            </a:gs>
            <a:gs pos="40000">
              <a:schemeClr val="accent1">
                <a:hueOff val="0"/>
                <a:satOff val="0"/>
                <a:lumOff val="0"/>
                <a:alphaOff val="0"/>
                <a:tint val="70000"/>
                <a:shade val="100000"/>
                <a:alpha val="100000"/>
                <a:satMod val="150000"/>
              </a:schemeClr>
            </a:gs>
            <a:gs pos="100000">
              <a:schemeClr val="accent1">
                <a:hueOff val="0"/>
                <a:satOff val="0"/>
                <a:lumOff val="0"/>
                <a:alphaOff val="0"/>
                <a:shade val="90000"/>
                <a:satMod val="110000"/>
              </a:schemeClr>
            </a:gs>
          </a:gsLst>
          <a:lin ang="5400000" scaled="0"/>
        </a:gradFill>
        <a:ln>
          <a:noFill/>
        </a:ln>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Lactate threshold                                     </a:t>
          </a:r>
          <a:r>
            <a:rPr lang="en-US" sz="1600" kern="1200" dirty="0"/>
            <a:t>(intervals, </a:t>
          </a:r>
          <a:r>
            <a:rPr lang="en-US" sz="1600" kern="1200" dirty="0" err="1"/>
            <a:t>fartleks</a:t>
          </a:r>
          <a:r>
            <a:rPr lang="en-US" sz="1600" kern="1200" dirty="0"/>
            <a:t>, tempos, progressions, etc. About 85% of max heart rate for tempos, 90-92% for intervals and </a:t>
          </a:r>
          <a:r>
            <a:rPr lang="en-US" sz="1600" kern="1200" dirty="0" err="1"/>
            <a:t>fartleks</a:t>
          </a:r>
          <a:endParaRPr lang="en-US" sz="1600" kern="1200" dirty="0"/>
        </a:p>
      </dsp:txBody>
      <dsp:txXfrm>
        <a:off x="2757555" y="2093806"/>
        <a:ext cx="3628888" cy="1046903"/>
      </dsp:txXfrm>
    </dsp:sp>
    <dsp:sp modelId="{B3A8863C-F7D5-B045-BAF6-471C7E63F83E}">
      <dsp:nvSpPr>
        <dsp:cNvPr id="0" name=""/>
        <dsp:cNvSpPr/>
      </dsp:nvSpPr>
      <dsp:spPr>
        <a:xfrm>
          <a:off x="884041" y="3140709"/>
          <a:ext cx="7375916" cy="1046903"/>
        </a:xfrm>
        <a:prstGeom prst="trapezoid">
          <a:avLst>
            <a:gd name="adj" fmla="val 87343"/>
          </a:avLst>
        </a:prstGeom>
        <a:gradFill rotWithShape="0">
          <a:gsLst>
            <a:gs pos="0">
              <a:schemeClr val="accent1">
                <a:hueOff val="0"/>
                <a:satOff val="0"/>
                <a:lumOff val="0"/>
                <a:alphaOff val="0"/>
                <a:tint val="50000"/>
                <a:shade val="100000"/>
                <a:alpha val="100000"/>
                <a:satMod val="150000"/>
              </a:schemeClr>
            </a:gs>
            <a:gs pos="40000">
              <a:schemeClr val="accent1">
                <a:hueOff val="0"/>
                <a:satOff val="0"/>
                <a:lumOff val="0"/>
                <a:alphaOff val="0"/>
                <a:tint val="70000"/>
                <a:shade val="100000"/>
                <a:alpha val="100000"/>
                <a:satMod val="150000"/>
              </a:schemeClr>
            </a:gs>
            <a:gs pos="100000">
              <a:schemeClr val="accent1">
                <a:hueOff val="0"/>
                <a:satOff val="0"/>
                <a:lumOff val="0"/>
                <a:alphaOff val="0"/>
                <a:shade val="90000"/>
                <a:satMod val="110000"/>
              </a:schemeClr>
            </a:gs>
          </a:gsLst>
          <a:lin ang="5400000" scaled="0"/>
        </a:gradFill>
        <a:ln>
          <a:noFill/>
        </a:ln>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Endurance                                                                  </a:t>
          </a:r>
          <a:r>
            <a:rPr lang="en-US" sz="1600" kern="1200" dirty="0"/>
            <a:t>(Long Slow Distance </a:t>
          </a:r>
          <a:r>
            <a:rPr lang="en-US" sz="1600" u="sng" kern="1200" dirty="0"/>
            <a:t>and</a:t>
          </a:r>
          <a:r>
            <a:rPr lang="en-US" sz="1600" kern="1200" dirty="0"/>
            <a:t> Long Sub-Threshold) 65-75% for LSD,  up to 80%+ for LST</a:t>
          </a:r>
        </a:p>
      </dsp:txBody>
      <dsp:txXfrm>
        <a:off x="2174827" y="3140709"/>
        <a:ext cx="4794345" cy="1046903"/>
      </dsp:txXfrm>
    </dsp:sp>
    <dsp:sp modelId="{AB4DE5BC-0626-2542-934D-D2C3BE1E7EA4}">
      <dsp:nvSpPr>
        <dsp:cNvPr id="0" name=""/>
        <dsp:cNvSpPr/>
      </dsp:nvSpPr>
      <dsp:spPr>
        <a:xfrm>
          <a:off x="0" y="4187612"/>
          <a:ext cx="9144000" cy="1046903"/>
        </a:xfrm>
        <a:prstGeom prst="trapezoid">
          <a:avLst>
            <a:gd name="adj" fmla="val 87343"/>
          </a:avLst>
        </a:prstGeom>
        <a:gradFill rotWithShape="0">
          <a:gsLst>
            <a:gs pos="0">
              <a:schemeClr val="accent1">
                <a:hueOff val="0"/>
                <a:satOff val="0"/>
                <a:lumOff val="0"/>
                <a:alphaOff val="0"/>
                <a:tint val="50000"/>
                <a:shade val="100000"/>
                <a:alpha val="100000"/>
                <a:satMod val="150000"/>
              </a:schemeClr>
            </a:gs>
            <a:gs pos="40000">
              <a:schemeClr val="accent1">
                <a:hueOff val="0"/>
                <a:satOff val="0"/>
                <a:lumOff val="0"/>
                <a:alphaOff val="0"/>
                <a:tint val="70000"/>
                <a:shade val="100000"/>
                <a:alpha val="100000"/>
                <a:satMod val="150000"/>
              </a:schemeClr>
            </a:gs>
            <a:gs pos="100000">
              <a:schemeClr val="accent1">
                <a:hueOff val="0"/>
                <a:satOff val="0"/>
                <a:lumOff val="0"/>
                <a:alphaOff val="0"/>
                <a:shade val="90000"/>
                <a:satMod val="110000"/>
              </a:schemeClr>
            </a:gs>
          </a:gsLst>
          <a:lin ang="5400000" scaled="0"/>
        </a:gradFill>
        <a:ln>
          <a:noFill/>
        </a:ln>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Recovery </a:t>
          </a:r>
        </a:p>
        <a:p>
          <a:pPr marL="0" lvl="0" indent="0" algn="ctr" defTabSz="711200">
            <a:lnSpc>
              <a:spcPct val="90000"/>
            </a:lnSpc>
            <a:spcBef>
              <a:spcPct val="0"/>
            </a:spcBef>
            <a:spcAft>
              <a:spcPct val="35000"/>
            </a:spcAft>
            <a:buNone/>
          </a:pPr>
          <a:r>
            <a:rPr lang="en-US" sz="1600" kern="1200" dirty="0"/>
            <a:t>Usually 65-75%, but could be as low as 60% on VERY easy days</a:t>
          </a:r>
        </a:p>
      </dsp:txBody>
      <dsp:txXfrm>
        <a:off x="1600199" y="4187612"/>
        <a:ext cx="5943600" cy="104690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A2CFE8-7610-9A48-ABD9-BB8D4D7C71C2}" type="datetimeFigureOut">
              <a:rPr lang="en-US" smtClean="0"/>
              <a:pPr/>
              <a:t>8/1/2017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46E9A9-8BB7-5446-B813-E713AC374FFF}" type="slidenum">
              <a:rPr lang="en-US" smtClean="0"/>
              <a:pPr/>
              <a:t>‹#›</a:t>
            </a:fld>
            <a:endParaRPr lang="en-US"/>
          </a:p>
        </p:txBody>
      </p:sp>
    </p:spTree>
    <p:extLst>
      <p:ext uri="{BB962C8B-B14F-4D97-AF65-F5344CB8AC3E}">
        <p14:creationId xmlns:p14="http://schemas.microsoft.com/office/powerpoint/2010/main" val="22279167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training is about breaking the body down slightly with training, then allowing it to rebuild and make itself stronger upon recovery from the damage. </a:t>
            </a:r>
            <a:endParaRPr lang="en-US" dirty="0"/>
          </a:p>
        </p:txBody>
      </p:sp>
      <p:sp>
        <p:nvSpPr>
          <p:cNvPr id="4" name="Slide Number Placeholder 3"/>
          <p:cNvSpPr>
            <a:spLocks noGrp="1"/>
          </p:cNvSpPr>
          <p:nvPr>
            <p:ph type="sldNum" sz="quarter" idx="10"/>
          </p:nvPr>
        </p:nvSpPr>
        <p:spPr/>
        <p:txBody>
          <a:bodyPr/>
          <a:lstStyle/>
          <a:p>
            <a:fld id="{7246E9A9-8BB7-5446-B813-E713AC374FFF}" type="slidenum">
              <a:rPr lang="en-US" smtClean="0"/>
              <a:pPr/>
              <a:t>2</a:t>
            </a:fld>
            <a:endParaRPr lang="en-US"/>
          </a:p>
        </p:txBody>
      </p:sp>
    </p:spTree>
    <p:extLst>
      <p:ext uri="{BB962C8B-B14F-4D97-AF65-F5344CB8AC3E}">
        <p14:creationId xmlns:p14="http://schemas.microsoft.com/office/powerpoint/2010/main" val="3942682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Successive</a:t>
            </a:r>
            <a:r>
              <a:rPr lang="en-US" baseline="0" dirty="0"/>
              <a:t> cycles of work, recovery and adaptation over time leads </a:t>
            </a:r>
            <a:r>
              <a:rPr lang="en-US" baseline="0"/>
              <a:t>to increased </a:t>
            </a:r>
            <a:r>
              <a:rPr lang="en-US" baseline="0" dirty="0"/>
              <a:t>fitness. </a:t>
            </a:r>
            <a:endParaRPr lang="en-US" dirty="0"/>
          </a:p>
        </p:txBody>
      </p:sp>
      <p:sp>
        <p:nvSpPr>
          <p:cNvPr id="4" name="Slide Number Placeholder 3"/>
          <p:cNvSpPr>
            <a:spLocks noGrp="1"/>
          </p:cNvSpPr>
          <p:nvPr>
            <p:ph type="sldNum" sz="quarter" idx="10"/>
          </p:nvPr>
        </p:nvSpPr>
        <p:spPr/>
        <p:txBody>
          <a:bodyPr/>
          <a:lstStyle/>
          <a:p>
            <a:fld id="{7246E9A9-8BB7-5446-B813-E713AC374FFF}" type="slidenum">
              <a:rPr lang="en-US" smtClean="0"/>
              <a:pPr/>
              <a:t>3</a:t>
            </a:fld>
            <a:endParaRPr lang="en-US"/>
          </a:p>
        </p:txBody>
      </p:sp>
    </p:spTree>
    <p:extLst>
      <p:ext uri="{BB962C8B-B14F-4D97-AF65-F5344CB8AC3E}">
        <p14:creationId xmlns:p14="http://schemas.microsoft.com/office/powerpoint/2010/main" val="3657772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46E9A9-8BB7-5446-B813-E713AC374FFF}" type="slidenum">
              <a:rPr lang="en-US" smtClean="0"/>
              <a:pPr/>
              <a:t>24</a:t>
            </a:fld>
            <a:endParaRPr lang="en-US"/>
          </a:p>
        </p:txBody>
      </p:sp>
    </p:spTree>
    <p:extLst>
      <p:ext uri="{BB962C8B-B14F-4D97-AF65-F5344CB8AC3E}">
        <p14:creationId xmlns:p14="http://schemas.microsoft.com/office/powerpoint/2010/main" val="938811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710F4C3B-12BB-4EC8-A596-2037BFBCFD5E}" type="datetime1">
              <a:rPr lang="en-US" smtClean="0"/>
              <a:pPr/>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CFD7C-5133-4F31-B8DD-48811D9CC472}" type="slidenum">
              <a:rPr lang="en-US" smtClean="0"/>
              <a:pPr/>
              <a:t>‹#›</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4E3599-8D65-7B42-ABC0-9683B3F1D927}" type="datetimeFigureOut">
              <a:rPr lang="en-US" smtClean="0"/>
              <a:pPr/>
              <a:t>8/1/2017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C05418-9E51-1F43-8098-F56ADBFD111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D14E3599-8D65-7B42-ABC0-9683B3F1D927}" type="datetimeFigureOut">
              <a:rPr lang="en-US" smtClean="0"/>
              <a:pPr/>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E96C9D-BDDF-ED4D-9813-2E0A179A958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D14E3599-8D65-7B42-ABC0-9683B3F1D927}" type="datetimeFigureOut">
              <a:rPr lang="en-US" smtClean="0"/>
              <a:pPr/>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C05418-9E51-1F43-8098-F56ADBFD1119}" type="slidenum">
              <a:rPr lang="en-US" smtClean="0"/>
              <a:pPr/>
              <a:t>‹#›</a:t>
            </a:fld>
            <a:endParaRPr lang="en-US"/>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en-US"/>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D14E3599-8D65-7B42-ABC0-9683B3F1D927}" type="datetimeFigureOut">
              <a:rPr lang="en-US" smtClean="0"/>
              <a:pPr/>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C05418-9E51-1F43-8098-F56ADBFD1119}" type="slidenum">
              <a:rPr lang="en-US" smtClean="0"/>
              <a:pPr/>
              <a:t>‹#›</a:t>
            </a:fld>
            <a:endParaRPr lang="en-US"/>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en-US"/>
              <a:t>Click icon to add picture</a:t>
            </a:r>
            <a:endParaRPr/>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a:t>Click icon to add picture</a:t>
            </a:r>
            <a:endParaRPr/>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14E3599-8D65-7B42-ABC0-9683B3F1D927}" type="datetimeFigureOut">
              <a:rPr lang="en-US" smtClean="0"/>
              <a:pPr/>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05418-9E51-1F43-8098-F56ADBFD1119}"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14E3599-8D65-7B42-ABC0-9683B3F1D927}" type="datetimeFigureOut">
              <a:rPr lang="en-US" smtClean="0"/>
              <a:pPr/>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05418-9E51-1F43-8098-F56ADBFD1119}"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4E3599-8D65-7B42-ABC0-9683B3F1D927}" type="datetimeFigureOut">
              <a:rPr lang="en-US" smtClean="0"/>
              <a:pPr/>
              <a:t>8/1/2017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C05418-9E51-1F43-8098-F56ADBFD111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14E3599-8D65-7B42-ABC0-9683B3F1D927}" type="datetimeFigureOut">
              <a:rPr lang="en-US" smtClean="0"/>
              <a:pPr/>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05418-9E51-1F43-8098-F56ADBFD111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5DA7FD2D-5A5F-45B1-82F9-83DDE5E26DCD}" type="datetime1">
              <a:rPr lang="en-US" smtClean="0"/>
              <a:pPr/>
              <a:t>8/1/2017</a:t>
            </a:fld>
            <a:endParaRPr lang="en-US"/>
          </a:p>
        </p:txBody>
      </p:sp>
      <p:sp>
        <p:nvSpPr>
          <p:cNvPr id="5" name="Footer Placeholder 4"/>
          <p:cNvSpPr>
            <a:spLocks noGrp="1"/>
          </p:cNvSpPr>
          <p:nvPr>
            <p:ph type="ftr" sz="quarter" idx="11"/>
          </p:nvPr>
        </p:nvSpPr>
        <p:spPr>
          <a:xfrm>
            <a:off x="7238999" y="6356350"/>
            <a:ext cx="1446213"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D8CFD7C-5133-4F31-B8DD-48811D9CC472}" type="slidenum">
              <a:rPr lang="en-US" smtClean="0"/>
              <a:pPr/>
              <a:t>‹#›</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D14E3599-8D65-7B42-ABC0-9683B3F1D927}" type="datetimeFigureOut">
              <a:rPr lang="en-US" smtClean="0"/>
              <a:pPr/>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C05418-9E51-1F43-8098-F56ADBFD111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D14E3599-8D65-7B42-ABC0-9683B3F1D927}" type="datetimeFigureOut">
              <a:rPr lang="en-US" smtClean="0"/>
              <a:pPr/>
              <a:t>8/1/2017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C05418-9E51-1F43-8098-F56ADBFD111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D14E3599-8D65-7B42-ABC0-9683B3F1D927}" type="datetimeFigureOut">
              <a:rPr lang="en-US" smtClean="0"/>
              <a:pPr/>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C05418-9E51-1F43-8098-F56ADBFD1119}" type="slidenum">
              <a:rPr lang="en-US" smtClean="0"/>
              <a:pPr/>
              <a:t>‹#›</a:t>
            </a:fld>
            <a:endParaRPr lang="en-US"/>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D14E3599-8D65-7B42-ABC0-9683B3F1D927}" type="datetimeFigureOut">
              <a:rPr lang="en-US" smtClean="0"/>
              <a:pPr/>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C05418-9E51-1F43-8098-F56ADBFD1119}" type="slidenum">
              <a:rPr lang="en-US" smtClean="0"/>
              <a:pPr/>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D14E3599-8D65-7B42-ABC0-9683B3F1D927}" type="datetimeFigureOut">
              <a:rPr lang="en-US" smtClean="0"/>
              <a:pPr/>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C05418-9E51-1F43-8098-F56ADBFD1119}" type="slidenum">
              <a:rPr lang="en-US" smtClean="0"/>
              <a:pPr/>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D14E3599-8D65-7B42-ABC0-9683B3F1D927}" type="datetimeFigureOut">
              <a:rPr lang="en-US" smtClean="0"/>
              <a:pPr/>
              <a:t>8/1/2017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C05418-9E51-1F43-8098-F56ADBFD111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D14E3599-8D65-7B42-ABC0-9683B3F1D927}" type="datetimeFigureOut">
              <a:rPr lang="en-US" smtClean="0"/>
              <a:pPr/>
              <a:t>8/1/2017</a:t>
            </a:fld>
            <a:endParaRPr lang="en-US"/>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0FC05418-9E51-1F43-8098-F56ADBFD111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68942"/>
            <a:ext cx="9143999" cy="1329764"/>
          </a:xfrm>
        </p:spPr>
        <p:txBody>
          <a:bodyPr/>
          <a:lstStyle/>
          <a:p>
            <a:r>
              <a:rPr lang="en-US" dirty="0"/>
              <a:t>World Class Racewalking</a:t>
            </a:r>
          </a:p>
        </p:txBody>
      </p:sp>
      <p:pic>
        <p:nvPicPr>
          <p:cNvPr id="4" name="Picture 3" descr="logo.jpg"/>
          <p:cNvPicPr>
            <a:picLocks noChangeAspect="1"/>
          </p:cNvPicPr>
          <p:nvPr/>
        </p:nvPicPr>
        <p:blipFill>
          <a:blip r:embed="rId2"/>
          <a:stretch>
            <a:fillRect/>
          </a:stretch>
        </p:blipFill>
        <p:spPr>
          <a:xfrm>
            <a:off x="3356496" y="1872357"/>
            <a:ext cx="2079360" cy="2072114"/>
          </a:xfrm>
          <a:prstGeom prst="rect">
            <a:avLst/>
          </a:prstGeom>
        </p:spPr>
      </p:pic>
      <p:sp>
        <p:nvSpPr>
          <p:cNvPr id="10" name="TextBox 9"/>
          <p:cNvSpPr txBox="1"/>
          <p:nvPr/>
        </p:nvSpPr>
        <p:spPr>
          <a:xfrm>
            <a:off x="612588" y="4168588"/>
            <a:ext cx="7953977" cy="1015663"/>
          </a:xfrm>
          <a:prstGeom prst="rect">
            <a:avLst/>
          </a:prstGeom>
          <a:noFill/>
        </p:spPr>
        <p:txBody>
          <a:bodyPr wrap="square" rtlCol="0">
            <a:spAutoFit/>
          </a:bodyPr>
          <a:lstStyle/>
          <a:p>
            <a:r>
              <a:rPr lang="en-US" sz="6000" dirty="0" err="1">
                <a:solidFill>
                  <a:schemeClr val="bg1"/>
                </a:solidFill>
              </a:rPr>
              <a:t>Racewalk</a:t>
            </a:r>
            <a:r>
              <a:rPr lang="en-US" sz="6000" dirty="0">
                <a:solidFill>
                  <a:schemeClr val="bg1"/>
                </a:solidFill>
              </a:rPr>
              <a:t> Training 101</a:t>
            </a:r>
          </a:p>
        </p:txBody>
      </p:sp>
      <p:sp>
        <p:nvSpPr>
          <p:cNvPr id="11" name="TextBox 10"/>
          <p:cNvSpPr txBox="1"/>
          <p:nvPr/>
        </p:nvSpPr>
        <p:spPr>
          <a:xfrm flipH="1">
            <a:off x="8035952" y="5674659"/>
            <a:ext cx="738698" cy="1104438"/>
          </a:xfrm>
          <a:prstGeom prst="rect">
            <a:avLst/>
          </a:prstGeom>
          <a:noFill/>
        </p:spPr>
        <p:txBody>
          <a:bodyPr wrap="square" rtlCol="0">
            <a:spAutoFit/>
          </a:bodyPr>
          <a:lstStyle/>
          <a:p>
            <a:endParaRPr lang="en-US" dirty="0"/>
          </a:p>
        </p:txBody>
      </p:sp>
      <p:pic>
        <p:nvPicPr>
          <p:cNvPr id="18434" name="Picture 2"/>
          <p:cNvPicPr>
            <a:picLocks noChangeAspect="1" noChangeArrowheads="1"/>
          </p:cNvPicPr>
          <p:nvPr/>
        </p:nvPicPr>
        <p:blipFill>
          <a:blip r:embed="rId3"/>
          <a:srcRect/>
          <a:stretch>
            <a:fillRect/>
          </a:stretch>
        </p:blipFill>
        <p:spPr bwMode="auto">
          <a:xfrm>
            <a:off x="8035952" y="5945919"/>
            <a:ext cx="882188" cy="833178"/>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2429038" y="0"/>
            <a:ext cx="4476641" cy="4476640"/>
          </a:xfrm>
          <a:prstGeom prst="rect">
            <a:avLst/>
          </a:prstGeom>
          <a:noFill/>
          <a:ln w="9525">
            <a:noFill/>
            <a:miter lim="800000"/>
            <a:headEnd/>
            <a:tailEnd/>
          </a:ln>
          <a:effectLst/>
        </p:spPr>
      </p:pic>
      <p:sp>
        <p:nvSpPr>
          <p:cNvPr id="6" name="Rectangle 5"/>
          <p:cNvSpPr/>
          <p:nvPr/>
        </p:nvSpPr>
        <p:spPr>
          <a:xfrm>
            <a:off x="188600" y="4237719"/>
            <a:ext cx="8751082" cy="2554545"/>
          </a:xfrm>
          <a:prstGeom prst="rect">
            <a:avLst/>
          </a:prstGeom>
        </p:spPr>
        <p:txBody>
          <a:bodyPr wrap="square">
            <a:spAutoFit/>
          </a:bodyPr>
          <a:lstStyle/>
          <a:p>
            <a:pPr algn="just"/>
            <a:r>
              <a:rPr lang="en-US" sz="3200" dirty="0">
                <a:solidFill>
                  <a:srgbClr val="0000FF"/>
                </a:solidFill>
              </a:rPr>
              <a:t>The main downside to using fat as a fuel source for exercise is that it requires a lot of oxygen to burn fat, so although it works well for long, slow training and racing, fat is not an effective fuel source for high-speed training or racing.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1993399" y="582753"/>
            <a:ext cx="5110570" cy="3813270"/>
          </a:xfrm>
          <a:prstGeom prst="rect">
            <a:avLst/>
          </a:prstGeom>
          <a:noFill/>
          <a:ln w="9525">
            <a:noFill/>
            <a:miter lim="800000"/>
            <a:headEnd/>
            <a:tailEnd/>
          </a:ln>
          <a:effectLst/>
        </p:spPr>
      </p:pic>
      <p:sp>
        <p:nvSpPr>
          <p:cNvPr id="5" name="TextBox 4"/>
          <p:cNvSpPr txBox="1"/>
          <p:nvPr/>
        </p:nvSpPr>
        <p:spPr>
          <a:xfrm>
            <a:off x="276615" y="4765862"/>
            <a:ext cx="8612774" cy="1569660"/>
          </a:xfrm>
          <a:prstGeom prst="rect">
            <a:avLst/>
          </a:prstGeom>
          <a:noFill/>
        </p:spPr>
        <p:txBody>
          <a:bodyPr wrap="square" rtlCol="0">
            <a:spAutoFit/>
          </a:bodyPr>
          <a:lstStyle/>
          <a:p>
            <a:r>
              <a:rPr lang="en-US" sz="3200" dirty="0" err="1">
                <a:solidFill>
                  <a:srgbClr val="0000FF"/>
                </a:solidFill>
              </a:rPr>
              <a:t>Carbs</a:t>
            </a:r>
            <a:r>
              <a:rPr lang="en-US" sz="3200" dirty="0">
                <a:solidFill>
                  <a:srgbClr val="0000FF"/>
                </a:solidFill>
              </a:rPr>
              <a:t>. are another great fuel source that, unlike fats, are able to be used effectively whether going long or short, slow or fast.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5141"/>
            <a:ext cx="8229600" cy="5980000"/>
          </a:xfrm>
        </p:spPr>
        <p:txBody>
          <a:bodyPr/>
          <a:lstStyle/>
          <a:p>
            <a:r>
              <a:rPr lang="en-US" dirty="0"/>
              <a:t>The downside to carbohydrate/glucose </a:t>
            </a:r>
          </a:p>
        </p:txBody>
      </p:sp>
      <p:sp>
        <p:nvSpPr>
          <p:cNvPr id="4" name="TextBox 3"/>
          <p:cNvSpPr txBox="1"/>
          <p:nvPr/>
        </p:nvSpPr>
        <p:spPr>
          <a:xfrm>
            <a:off x="457200" y="3278153"/>
            <a:ext cx="8229600" cy="3046988"/>
          </a:xfrm>
          <a:prstGeom prst="rect">
            <a:avLst/>
          </a:prstGeom>
          <a:noFill/>
        </p:spPr>
        <p:txBody>
          <a:bodyPr wrap="square" rtlCol="0">
            <a:spAutoFit/>
          </a:bodyPr>
          <a:lstStyle/>
          <a:p>
            <a:pPr algn="just"/>
            <a:r>
              <a:rPr lang="en-US" sz="3200" dirty="0">
                <a:solidFill>
                  <a:srgbClr val="000090"/>
                </a:solidFill>
              </a:rPr>
              <a:t>The downside to using carbohydrates/glucose as a fuel source is that lactic acid is produced as a byproduct. Although lactate/lactic acid can be used as a fuel for exercise, it is acidic and can inhibit muscle contractions if too much of it accumulates in the muscles. </a:t>
            </a:r>
          </a:p>
        </p:txBody>
      </p:sp>
      <p:pic>
        <p:nvPicPr>
          <p:cNvPr id="25602" name="Picture 2"/>
          <p:cNvPicPr>
            <a:picLocks noChangeAspect="1" noChangeArrowheads="1"/>
          </p:cNvPicPr>
          <p:nvPr/>
        </p:nvPicPr>
        <p:blipFill>
          <a:blip r:embed="rId2"/>
          <a:srcRect/>
          <a:stretch>
            <a:fillRect/>
          </a:stretch>
        </p:blipFill>
        <p:spPr bwMode="auto">
          <a:xfrm>
            <a:off x="2099613" y="345141"/>
            <a:ext cx="4854705" cy="278706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2907521" y="0"/>
            <a:ext cx="3136900" cy="3657600"/>
          </a:xfrm>
          <a:prstGeom prst="rect">
            <a:avLst/>
          </a:prstGeom>
          <a:noFill/>
          <a:ln w="9525">
            <a:noFill/>
            <a:miter lim="800000"/>
            <a:headEnd/>
            <a:tailEnd/>
          </a:ln>
          <a:effectLst/>
        </p:spPr>
      </p:pic>
      <p:sp>
        <p:nvSpPr>
          <p:cNvPr id="5" name="TextBox 4"/>
          <p:cNvSpPr txBox="1"/>
          <p:nvPr/>
        </p:nvSpPr>
        <p:spPr>
          <a:xfrm>
            <a:off x="194381" y="3657600"/>
            <a:ext cx="8734181" cy="3046988"/>
          </a:xfrm>
          <a:prstGeom prst="rect">
            <a:avLst/>
          </a:prstGeom>
          <a:noFill/>
        </p:spPr>
        <p:txBody>
          <a:bodyPr wrap="square" rtlCol="0">
            <a:spAutoFit/>
          </a:bodyPr>
          <a:lstStyle/>
          <a:p>
            <a:pPr algn="just"/>
            <a:r>
              <a:rPr lang="en-US" sz="3200" dirty="0">
                <a:solidFill>
                  <a:srgbClr val="0000FF"/>
                </a:solidFill>
              </a:rPr>
              <a:t>Slow-twitch muscle fibers tend to burn fat, and as a result don’t produce much lactic acid; Fast-twitch fibers tend to burn carbohydrates/glucose. They contract more quickly and powerfully than slow-twitch fibers, but they produce lots of fatiguing lactic acid as a byproduct.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0265" y="2215006"/>
            <a:ext cx="3813735" cy="4031873"/>
          </a:xfrm>
          <a:prstGeom prst="rect">
            <a:avLst/>
          </a:prstGeom>
        </p:spPr>
        <p:txBody>
          <a:bodyPr wrap="square">
            <a:spAutoFit/>
          </a:bodyPr>
          <a:lstStyle/>
          <a:p>
            <a:pPr algn="just"/>
            <a:r>
              <a:rPr lang="en-US" sz="3200" dirty="0">
                <a:solidFill>
                  <a:srgbClr val="0000FF"/>
                </a:solidFill>
                <a:ea typeface="+mj-ea"/>
                <a:cs typeface="+mj-cs"/>
              </a:rPr>
              <a:t>The bulk of race-walk training should be easy to moderate paced distance work, with a sprinkling of faster threshold work and high-end speed work. </a:t>
            </a:r>
            <a:endParaRPr lang="en-US" sz="3200" dirty="0"/>
          </a:p>
        </p:txBody>
      </p:sp>
      <p:pic>
        <p:nvPicPr>
          <p:cNvPr id="30722" name="Picture 2"/>
          <p:cNvPicPr>
            <a:picLocks noChangeAspect="1" noChangeArrowheads="1"/>
          </p:cNvPicPr>
          <p:nvPr/>
        </p:nvPicPr>
        <p:blipFill>
          <a:blip r:embed="rId2"/>
          <a:srcRect/>
          <a:stretch>
            <a:fillRect/>
          </a:stretch>
        </p:blipFill>
        <p:spPr bwMode="auto">
          <a:xfrm>
            <a:off x="278793" y="449198"/>
            <a:ext cx="4792432" cy="6076494"/>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1240118"/>
          <a:ext cx="9144000" cy="5234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a:spLocks noGrp="1"/>
          </p:cNvSpPr>
          <p:nvPr>
            <p:ph type="title"/>
          </p:nvPr>
        </p:nvSpPr>
        <p:spPr>
          <a:xfrm>
            <a:off x="457200" y="1"/>
            <a:ext cx="8229600" cy="1240118"/>
          </a:xfrm>
        </p:spPr>
        <p:txBody>
          <a:bodyPr/>
          <a:lstStyle/>
          <a:p>
            <a:r>
              <a:rPr lang="en-US" dirty="0"/>
              <a:t>The Training Pyramid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97109"/>
            <a:ext cx="8229600" cy="3180129"/>
          </a:xfrm>
        </p:spPr>
        <p:txBody>
          <a:bodyPr>
            <a:normAutofit fontScale="90000"/>
          </a:bodyPr>
          <a:lstStyle/>
          <a:p>
            <a:pPr algn="just"/>
            <a:r>
              <a:rPr lang="en-US" sz="2800" dirty="0">
                <a:solidFill>
                  <a:srgbClr val="0000FF"/>
                </a:solidFill>
              </a:rPr>
              <a:t>As endurance athletes, </a:t>
            </a:r>
            <a:r>
              <a:rPr lang="en-US" sz="2800" dirty="0" err="1">
                <a:solidFill>
                  <a:srgbClr val="0000FF"/>
                </a:solidFill>
              </a:rPr>
              <a:t>racewalkers</a:t>
            </a:r>
            <a:r>
              <a:rPr lang="en-US" sz="2800" dirty="0">
                <a:solidFill>
                  <a:srgbClr val="0000FF"/>
                </a:solidFill>
              </a:rPr>
              <a:t> must pile on the miles to train their “Type IIA” fibers to work </a:t>
            </a:r>
            <a:r>
              <a:rPr lang="en-US" sz="2800" dirty="0" err="1">
                <a:solidFill>
                  <a:srgbClr val="0000FF"/>
                </a:solidFill>
              </a:rPr>
              <a:t>oxidatively</a:t>
            </a:r>
            <a:r>
              <a:rPr lang="en-US" sz="2800" dirty="0">
                <a:solidFill>
                  <a:srgbClr val="0000FF"/>
                </a:solidFill>
              </a:rPr>
              <a:t>, like slow-twitch fibers. Too much </a:t>
            </a:r>
            <a:r>
              <a:rPr lang="en-US" sz="2800" dirty="0" err="1">
                <a:solidFill>
                  <a:srgbClr val="0000FF"/>
                </a:solidFill>
              </a:rPr>
              <a:t>speedwork</a:t>
            </a:r>
            <a:r>
              <a:rPr lang="en-US" sz="2800" dirty="0">
                <a:solidFill>
                  <a:srgbClr val="0000FF"/>
                </a:solidFill>
              </a:rPr>
              <a:t> can make the muscles work </a:t>
            </a:r>
            <a:r>
              <a:rPr lang="en-US" sz="2800" dirty="0" err="1">
                <a:solidFill>
                  <a:srgbClr val="0000FF"/>
                </a:solidFill>
              </a:rPr>
              <a:t>glycolytically</a:t>
            </a:r>
            <a:r>
              <a:rPr lang="en-US" sz="2800" dirty="0">
                <a:solidFill>
                  <a:srgbClr val="0000FF"/>
                </a:solidFill>
              </a:rPr>
              <a:t>, resulting in excessive lactate production and  fatigue.  Endurance work also builds a stronger heart, develops lots of capillaries and boosts hemoglobin levels to supply more oxygen to the working muscles.</a:t>
            </a:r>
            <a:endParaRPr lang="en-US" sz="2800" dirty="0"/>
          </a:p>
        </p:txBody>
      </p:sp>
      <p:pic>
        <p:nvPicPr>
          <p:cNvPr id="27650" name="Picture 2"/>
          <p:cNvPicPr>
            <a:picLocks noChangeAspect="1" noChangeArrowheads="1"/>
          </p:cNvPicPr>
          <p:nvPr/>
        </p:nvPicPr>
        <p:blipFill>
          <a:blip r:embed="rId2"/>
          <a:srcRect/>
          <a:stretch>
            <a:fillRect/>
          </a:stretch>
        </p:blipFill>
        <p:spPr bwMode="auto">
          <a:xfrm>
            <a:off x="2060209" y="169092"/>
            <a:ext cx="4992026" cy="3328017"/>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05410" y="2271059"/>
            <a:ext cx="5259295" cy="4031873"/>
          </a:xfrm>
          <a:prstGeom prst="rect">
            <a:avLst/>
          </a:prstGeom>
        </p:spPr>
        <p:txBody>
          <a:bodyPr wrap="square">
            <a:spAutoFit/>
          </a:bodyPr>
          <a:lstStyle/>
          <a:p>
            <a:pPr algn="just"/>
            <a:r>
              <a:rPr lang="en-US" sz="3200" dirty="0">
                <a:solidFill>
                  <a:srgbClr val="0000FF"/>
                </a:solidFill>
              </a:rPr>
              <a:t>Faster training should take the form of very short, very fast “economy” work, mainly for technique development, and longer, more moderately paced “lactate threshold” training to hone racing speed. </a:t>
            </a:r>
          </a:p>
        </p:txBody>
      </p:sp>
      <p:pic>
        <p:nvPicPr>
          <p:cNvPr id="31747" name="Picture 3"/>
          <p:cNvPicPr>
            <a:picLocks noChangeAspect="1" noChangeArrowheads="1"/>
          </p:cNvPicPr>
          <p:nvPr/>
        </p:nvPicPr>
        <p:blipFill>
          <a:blip r:embed="rId2"/>
          <a:srcRect/>
          <a:stretch>
            <a:fillRect/>
          </a:stretch>
        </p:blipFill>
        <p:spPr bwMode="auto">
          <a:xfrm>
            <a:off x="214533" y="941294"/>
            <a:ext cx="3281700" cy="4227602"/>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3999" y="0"/>
            <a:ext cx="8695765" cy="1569660"/>
          </a:xfrm>
          <a:prstGeom prst="rect">
            <a:avLst/>
          </a:prstGeom>
        </p:spPr>
        <p:txBody>
          <a:bodyPr wrap="square">
            <a:spAutoFit/>
          </a:bodyPr>
          <a:lstStyle/>
          <a:p>
            <a:pPr algn="just"/>
            <a:r>
              <a:rPr lang="en-US" sz="2400" dirty="0">
                <a:solidFill>
                  <a:schemeClr val="bg1"/>
                </a:solidFill>
              </a:rPr>
              <a:t>Cadence, heart rate, % of VO2 max, rating of perceived exertion (RPE), speed and lactate levels can all be used to measure intensity. In our 3 </a:t>
            </a:r>
            <a:r>
              <a:rPr lang="en-US" sz="2400" dirty="0" err="1">
                <a:solidFill>
                  <a:schemeClr val="bg1"/>
                </a:solidFill>
              </a:rPr>
              <a:t>x</a:t>
            </a:r>
            <a:r>
              <a:rPr lang="en-US" sz="2400" dirty="0">
                <a:solidFill>
                  <a:schemeClr val="bg1"/>
                </a:solidFill>
              </a:rPr>
              <a:t> 8:00 test we use heart rate because it is an easy to measure and accurate gauge of intensity. </a:t>
            </a:r>
          </a:p>
        </p:txBody>
      </p:sp>
      <p:pic>
        <p:nvPicPr>
          <p:cNvPr id="2" name="Picture 1"/>
          <p:cNvPicPr>
            <a:picLocks noChangeAspect="1"/>
          </p:cNvPicPr>
          <p:nvPr/>
        </p:nvPicPr>
        <p:blipFill>
          <a:blip r:embed="rId2"/>
          <a:stretch>
            <a:fillRect/>
          </a:stretch>
        </p:blipFill>
        <p:spPr>
          <a:xfrm>
            <a:off x="1230537" y="1601187"/>
            <a:ext cx="6844318" cy="514427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3999" y="0"/>
            <a:ext cx="8695765" cy="1785104"/>
          </a:xfrm>
          <a:prstGeom prst="rect">
            <a:avLst/>
          </a:prstGeom>
        </p:spPr>
        <p:txBody>
          <a:bodyPr wrap="square">
            <a:spAutoFit/>
          </a:bodyPr>
          <a:lstStyle/>
          <a:p>
            <a:pPr algn="just"/>
            <a:r>
              <a:rPr lang="en-US" sz="2200" dirty="0">
                <a:solidFill>
                  <a:schemeClr val="bg1"/>
                </a:solidFill>
              </a:rPr>
              <a:t>There’s a lot going on in this one... As you walk faster, cadence, caloric consumption, heart rate and oxygen consumption rise steadily. At a certain point you can’t take in and process any more oxygen, so VO2 levels off as does heart rate. This leveling off causes lactate levels to rise. This point is known as the lactate threshold. </a:t>
            </a:r>
          </a:p>
        </p:txBody>
      </p:sp>
      <p:pic>
        <p:nvPicPr>
          <p:cNvPr id="2" name="Picture 1"/>
          <p:cNvPicPr>
            <a:picLocks noChangeAspect="1"/>
          </p:cNvPicPr>
          <p:nvPr/>
        </p:nvPicPr>
        <p:blipFill>
          <a:blip r:embed="rId2"/>
          <a:stretch>
            <a:fillRect/>
          </a:stretch>
        </p:blipFill>
        <p:spPr>
          <a:xfrm>
            <a:off x="1383703" y="1907817"/>
            <a:ext cx="6436355" cy="4837641"/>
          </a:xfrm>
          <a:prstGeom prst="rect">
            <a:avLst/>
          </a:prstGeom>
        </p:spPr>
      </p:pic>
    </p:spTree>
    <p:extLst>
      <p:ext uri="{BB962C8B-B14F-4D97-AF65-F5344CB8AC3E}">
        <p14:creationId xmlns:p14="http://schemas.microsoft.com/office/powerpoint/2010/main" val="3561349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17" y="342454"/>
            <a:ext cx="8477046" cy="6378977"/>
          </a:xfrm>
          <a:prstGeom prst="rect">
            <a:avLst/>
          </a:prstGeom>
        </p:spPr>
      </p:pic>
    </p:spTree>
    <p:extLst>
      <p:ext uri="{BB962C8B-B14F-4D97-AF65-F5344CB8AC3E}">
        <p14:creationId xmlns:p14="http://schemas.microsoft.com/office/powerpoint/2010/main" val="4120695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253" y="345143"/>
            <a:ext cx="4726747" cy="1402975"/>
          </a:xfrm>
        </p:spPr>
        <p:txBody>
          <a:bodyPr/>
          <a:lstStyle/>
          <a:p>
            <a:pPr algn="just"/>
            <a:r>
              <a:rPr lang="en-US" sz="3200" dirty="0"/>
              <a:t>Blood lactate testing gives very accurate results…</a:t>
            </a:r>
          </a:p>
        </p:txBody>
      </p:sp>
      <p:pic>
        <p:nvPicPr>
          <p:cNvPr id="32770" name="Picture 2"/>
          <p:cNvPicPr>
            <a:picLocks noChangeAspect="1" noChangeArrowheads="1"/>
          </p:cNvPicPr>
          <p:nvPr/>
        </p:nvPicPr>
        <p:blipFill>
          <a:blip r:embed="rId2"/>
          <a:srcRect/>
          <a:stretch>
            <a:fillRect/>
          </a:stretch>
        </p:blipFill>
        <p:spPr bwMode="auto">
          <a:xfrm>
            <a:off x="4417253" y="3148726"/>
            <a:ext cx="4425127" cy="3156054"/>
          </a:xfrm>
          <a:prstGeom prst="rect">
            <a:avLst/>
          </a:prstGeom>
          <a:noFill/>
          <a:ln w="9525">
            <a:noFill/>
            <a:miter lim="800000"/>
            <a:headEnd/>
            <a:tailEnd/>
          </a:ln>
          <a:effectLst/>
        </p:spPr>
      </p:pic>
      <p:pic>
        <p:nvPicPr>
          <p:cNvPr id="32771" name="Picture 3"/>
          <p:cNvPicPr>
            <a:picLocks noChangeAspect="1" noChangeArrowheads="1"/>
          </p:cNvPicPr>
          <p:nvPr/>
        </p:nvPicPr>
        <p:blipFill>
          <a:blip r:embed="rId3"/>
          <a:srcRect/>
          <a:stretch>
            <a:fillRect/>
          </a:stretch>
        </p:blipFill>
        <p:spPr bwMode="auto">
          <a:xfrm>
            <a:off x="255851" y="345142"/>
            <a:ext cx="4161402" cy="3121211"/>
          </a:xfrm>
          <a:prstGeom prst="rect">
            <a:avLst/>
          </a:prstGeom>
          <a:noFill/>
          <a:ln w="9525">
            <a:noFill/>
            <a:miter lim="800000"/>
            <a:headEnd/>
            <a:tailEnd/>
          </a:ln>
          <a:effectLst/>
        </p:spPr>
      </p:pic>
      <p:sp>
        <p:nvSpPr>
          <p:cNvPr id="6" name="TextBox 5"/>
          <p:cNvSpPr txBox="1"/>
          <p:nvPr/>
        </p:nvSpPr>
        <p:spPr>
          <a:xfrm>
            <a:off x="255851" y="3660588"/>
            <a:ext cx="3972502" cy="2554545"/>
          </a:xfrm>
          <a:prstGeom prst="rect">
            <a:avLst/>
          </a:prstGeom>
          <a:noFill/>
        </p:spPr>
        <p:txBody>
          <a:bodyPr wrap="square" rtlCol="0">
            <a:spAutoFit/>
          </a:bodyPr>
          <a:lstStyle/>
          <a:p>
            <a:pPr algn="just"/>
            <a:r>
              <a:rPr lang="en-US" sz="3200" dirty="0">
                <a:solidFill>
                  <a:srgbClr val="000090"/>
                </a:solidFill>
              </a:rPr>
              <a:t>…but true lactate testing is very difficult to perform on more than one or two people at a time.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4676588" y="266505"/>
            <a:ext cx="4153582" cy="6188082"/>
          </a:xfrm>
          <a:prstGeom prst="rect">
            <a:avLst/>
          </a:prstGeom>
          <a:noFill/>
          <a:ln w="9525">
            <a:noFill/>
            <a:miter lim="800000"/>
            <a:headEnd/>
            <a:tailEnd/>
          </a:ln>
          <a:effectLst/>
        </p:spPr>
      </p:pic>
      <p:sp>
        <p:nvSpPr>
          <p:cNvPr id="6" name="Rectangle 5"/>
          <p:cNvSpPr/>
          <p:nvPr/>
        </p:nvSpPr>
        <p:spPr>
          <a:xfrm>
            <a:off x="104588" y="2166471"/>
            <a:ext cx="4572000" cy="4524315"/>
          </a:xfrm>
          <a:prstGeom prst="rect">
            <a:avLst/>
          </a:prstGeom>
        </p:spPr>
        <p:txBody>
          <a:bodyPr wrap="square">
            <a:spAutoFit/>
          </a:bodyPr>
          <a:lstStyle/>
          <a:p>
            <a:pPr algn="just"/>
            <a:r>
              <a:rPr lang="en-US" sz="3200" dirty="0">
                <a:solidFill>
                  <a:srgbClr val="000090"/>
                </a:solidFill>
              </a:rPr>
              <a:t>Hence our heart rate field test. Since lactate and heart rate (as well as VO2 max and other physiological variables) are closely linked, changes in heart rate can give a good idea what’s going on inside. </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450" y="1858746"/>
            <a:ext cx="3484903" cy="4999254"/>
          </a:xfrm>
        </p:spPr>
        <p:txBody>
          <a:bodyPr/>
          <a:lstStyle/>
          <a:p>
            <a:pPr algn="just"/>
            <a:r>
              <a:rPr lang="en-US" sz="2800" dirty="0">
                <a:solidFill>
                  <a:srgbClr val="000090"/>
                </a:solidFill>
              </a:rPr>
              <a:t>The 3 </a:t>
            </a:r>
            <a:r>
              <a:rPr lang="en-US" sz="2800" dirty="0" err="1">
                <a:solidFill>
                  <a:srgbClr val="000090"/>
                </a:solidFill>
              </a:rPr>
              <a:t>x</a:t>
            </a:r>
            <a:r>
              <a:rPr lang="en-US" sz="2800" dirty="0">
                <a:solidFill>
                  <a:srgbClr val="000090"/>
                </a:solidFill>
              </a:rPr>
              <a:t> 8:00 test is a reasonably accurate way of determining both lactate threshold and maximum heart rates, as long as the athlete is able to push heart rate to about 90% of maximum. </a:t>
            </a:r>
          </a:p>
        </p:txBody>
      </p:sp>
      <p:pic>
        <p:nvPicPr>
          <p:cNvPr id="34818" name="Picture 2"/>
          <p:cNvPicPr>
            <a:picLocks noChangeAspect="1" noChangeArrowheads="1"/>
          </p:cNvPicPr>
          <p:nvPr/>
        </p:nvPicPr>
        <p:blipFill>
          <a:blip r:embed="rId2"/>
          <a:srcRect/>
          <a:stretch>
            <a:fillRect/>
          </a:stretch>
        </p:blipFill>
        <p:spPr bwMode="auto">
          <a:xfrm>
            <a:off x="224872" y="321710"/>
            <a:ext cx="5010228" cy="5703558"/>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059"/>
            <a:ext cx="8229600" cy="1340876"/>
          </a:xfrm>
        </p:spPr>
        <p:txBody>
          <a:bodyPr/>
          <a:lstStyle/>
          <a:p>
            <a:r>
              <a:rPr lang="en-US" dirty="0"/>
              <a:t>Results!</a:t>
            </a:r>
          </a:p>
        </p:txBody>
      </p:sp>
      <p:sp>
        <p:nvSpPr>
          <p:cNvPr id="4" name="TextBox 3"/>
          <p:cNvSpPr txBox="1"/>
          <p:nvPr/>
        </p:nvSpPr>
        <p:spPr>
          <a:xfrm>
            <a:off x="457199" y="2456795"/>
            <a:ext cx="8229601" cy="3108543"/>
          </a:xfrm>
          <a:prstGeom prst="rect">
            <a:avLst/>
          </a:prstGeom>
          <a:noFill/>
        </p:spPr>
        <p:txBody>
          <a:bodyPr wrap="square" rtlCol="0">
            <a:spAutoFit/>
          </a:bodyPr>
          <a:lstStyle/>
          <a:p>
            <a:pPr algn="just"/>
            <a:r>
              <a:rPr lang="en-US" sz="2800" dirty="0">
                <a:solidFill>
                  <a:srgbClr val="000090"/>
                </a:solidFill>
              </a:rPr>
              <a:t>The results were mixed, but most of the group were able to get their heart rates high enough to be able to find threshold and maximum heart rates. We went over some of the results during the review session, so you have an idea how we got here. I’ve calculated  all of the zone for you in the tables on the next two slides.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4830"/>
            <a:ext cx="8229600" cy="1385390"/>
          </a:xfrm>
        </p:spPr>
        <p:txBody>
          <a:bodyPr/>
          <a:lstStyle/>
          <a:p>
            <a:r>
              <a:rPr lang="en-US" dirty="0"/>
              <a:t>Threshold Test Results</a:t>
            </a:r>
          </a:p>
        </p:txBody>
      </p:sp>
      <p:graphicFrame>
        <p:nvGraphicFramePr>
          <p:cNvPr id="6" name="Content Placeholder 5"/>
          <p:cNvGraphicFramePr>
            <a:graphicFrameLocks noGrp="1"/>
          </p:cNvGraphicFramePr>
          <p:nvPr>
            <p:ph idx="1"/>
          </p:nvPr>
        </p:nvGraphicFramePr>
        <p:xfrm>
          <a:off x="457200" y="2616845"/>
          <a:ext cx="8417858" cy="2299730"/>
        </p:xfrm>
        <a:graphic>
          <a:graphicData uri="http://schemas.openxmlformats.org/drawingml/2006/table">
            <a:tbl>
              <a:tblPr firstRow="1" bandRow="1">
                <a:tableStyleId>{D03447BB-5D67-496B-8E87-E561075AD55C}</a:tableStyleId>
              </a:tblPr>
              <a:tblGrid>
                <a:gridCol w="1146448">
                  <a:extLst>
                    <a:ext uri="{9D8B030D-6E8A-4147-A177-3AD203B41FA5}">
                      <a16:colId xmlns:a16="http://schemas.microsoft.com/office/drawing/2014/main" val="20000"/>
                    </a:ext>
                  </a:extLst>
                </a:gridCol>
                <a:gridCol w="1154626">
                  <a:extLst>
                    <a:ext uri="{9D8B030D-6E8A-4147-A177-3AD203B41FA5}">
                      <a16:colId xmlns:a16="http://schemas.microsoft.com/office/drawing/2014/main" val="20001"/>
                    </a:ext>
                  </a:extLst>
                </a:gridCol>
                <a:gridCol w="1193114">
                  <a:extLst>
                    <a:ext uri="{9D8B030D-6E8A-4147-A177-3AD203B41FA5}">
                      <a16:colId xmlns:a16="http://schemas.microsoft.com/office/drawing/2014/main" val="20002"/>
                    </a:ext>
                  </a:extLst>
                </a:gridCol>
                <a:gridCol w="978225">
                  <a:extLst>
                    <a:ext uri="{9D8B030D-6E8A-4147-A177-3AD203B41FA5}">
                      <a16:colId xmlns:a16="http://schemas.microsoft.com/office/drawing/2014/main" val="20003"/>
                    </a:ext>
                  </a:extLst>
                </a:gridCol>
                <a:gridCol w="1017623">
                  <a:extLst>
                    <a:ext uri="{9D8B030D-6E8A-4147-A177-3AD203B41FA5}">
                      <a16:colId xmlns:a16="http://schemas.microsoft.com/office/drawing/2014/main" val="20004"/>
                    </a:ext>
                  </a:extLst>
                </a:gridCol>
                <a:gridCol w="1096559">
                  <a:extLst>
                    <a:ext uri="{9D8B030D-6E8A-4147-A177-3AD203B41FA5}">
                      <a16:colId xmlns:a16="http://schemas.microsoft.com/office/drawing/2014/main" val="20005"/>
                    </a:ext>
                  </a:extLst>
                </a:gridCol>
                <a:gridCol w="1020754">
                  <a:extLst>
                    <a:ext uri="{9D8B030D-6E8A-4147-A177-3AD203B41FA5}">
                      <a16:colId xmlns:a16="http://schemas.microsoft.com/office/drawing/2014/main" val="20006"/>
                    </a:ext>
                  </a:extLst>
                </a:gridCol>
                <a:gridCol w="810509">
                  <a:extLst>
                    <a:ext uri="{9D8B030D-6E8A-4147-A177-3AD203B41FA5}">
                      <a16:colId xmlns:a16="http://schemas.microsoft.com/office/drawing/2014/main" val="20007"/>
                    </a:ext>
                  </a:extLst>
                </a:gridCol>
              </a:tblGrid>
              <a:tr h="998567">
                <a:tc>
                  <a:txBody>
                    <a:bodyPr/>
                    <a:lstStyle/>
                    <a:p>
                      <a:endParaRPr lang="en-US" dirty="0"/>
                    </a:p>
                  </a:txBody>
                  <a:tcPr/>
                </a:tc>
                <a:tc>
                  <a:txBody>
                    <a:bodyPr/>
                    <a:lstStyle/>
                    <a:p>
                      <a:pPr algn="ctr"/>
                      <a:r>
                        <a:rPr lang="en-US" dirty="0"/>
                        <a:t>60-70%</a:t>
                      </a:r>
                    </a:p>
                    <a:p>
                      <a:pPr algn="ctr"/>
                      <a:r>
                        <a:rPr lang="en-US" sz="1400" dirty="0"/>
                        <a:t>Recovery</a:t>
                      </a:r>
                    </a:p>
                  </a:txBody>
                  <a:tcPr/>
                </a:tc>
                <a:tc>
                  <a:txBody>
                    <a:bodyPr/>
                    <a:lstStyle/>
                    <a:p>
                      <a:pPr algn="ctr"/>
                      <a:r>
                        <a:rPr lang="en-US" dirty="0"/>
                        <a:t>65-75%</a:t>
                      </a:r>
                    </a:p>
                    <a:p>
                      <a:pPr algn="ctr"/>
                      <a:r>
                        <a:rPr lang="en-US" sz="1400" dirty="0"/>
                        <a:t>Easy distance</a:t>
                      </a:r>
                    </a:p>
                  </a:txBody>
                  <a:tcPr/>
                </a:tc>
                <a:tc>
                  <a:txBody>
                    <a:bodyPr/>
                    <a:lstStyle/>
                    <a:p>
                      <a:pPr algn="ctr"/>
                      <a:r>
                        <a:rPr lang="en-US" dirty="0"/>
                        <a:t>80-85%</a:t>
                      </a:r>
                    </a:p>
                    <a:p>
                      <a:pPr algn="ctr"/>
                      <a:r>
                        <a:rPr lang="en-US" sz="1400" dirty="0"/>
                        <a:t>Long sub-threshold</a:t>
                      </a:r>
                    </a:p>
                  </a:txBody>
                  <a:tcPr/>
                </a:tc>
                <a:tc>
                  <a:txBody>
                    <a:bodyPr/>
                    <a:lstStyle/>
                    <a:p>
                      <a:r>
                        <a:rPr lang="en-US" dirty="0"/>
                        <a:t>85-90%</a:t>
                      </a:r>
                    </a:p>
                    <a:p>
                      <a:pPr algn="ctr"/>
                      <a:r>
                        <a:rPr lang="en-US" sz="1400" dirty="0"/>
                        <a:t>Tempo</a:t>
                      </a:r>
                    </a:p>
                  </a:txBody>
                  <a:tcPr/>
                </a:tc>
                <a:tc>
                  <a:txBody>
                    <a:bodyPr/>
                    <a:lstStyle/>
                    <a:p>
                      <a:r>
                        <a:rPr lang="en-US" dirty="0"/>
                        <a:t>90-92%</a:t>
                      </a:r>
                    </a:p>
                    <a:p>
                      <a:pPr algn="ctr"/>
                      <a:r>
                        <a:rPr lang="en-US" sz="1400" dirty="0"/>
                        <a:t>Threshold intervals</a:t>
                      </a:r>
                    </a:p>
                  </a:txBody>
                  <a:tcPr/>
                </a:tc>
                <a:tc>
                  <a:txBody>
                    <a:bodyPr/>
                    <a:lstStyle/>
                    <a:p>
                      <a:r>
                        <a:rPr lang="en-US" dirty="0"/>
                        <a:t>95-98%</a:t>
                      </a:r>
                    </a:p>
                    <a:p>
                      <a:pPr algn="ctr"/>
                      <a:r>
                        <a:rPr lang="en-US" sz="1400" dirty="0"/>
                        <a:t>VO2max intervals</a:t>
                      </a:r>
                    </a:p>
                  </a:txBody>
                  <a:tcPr/>
                </a:tc>
                <a:tc>
                  <a:txBody>
                    <a:bodyPr/>
                    <a:lstStyle/>
                    <a:p>
                      <a:r>
                        <a:rPr lang="en-US" dirty="0"/>
                        <a:t>Max.</a:t>
                      </a:r>
                      <a:endParaRPr lang="en-US" baseline="0" dirty="0"/>
                    </a:p>
                  </a:txBody>
                  <a:tcPr/>
                </a:tc>
                <a:extLst>
                  <a:ext uri="{0D108BD9-81ED-4DB2-BD59-A6C34878D82A}">
                    <a16:rowId xmlns:a16="http://schemas.microsoft.com/office/drawing/2014/main" val="10000"/>
                  </a:ext>
                </a:extLst>
              </a:tr>
              <a:tr h="494628">
                <a:tc>
                  <a:txBody>
                    <a:bodyPr/>
                    <a:lstStyle/>
                    <a:p>
                      <a:r>
                        <a:rPr lang="en-US" dirty="0">
                          <a:solidFill>
                            <a:schemeClr val="bg1"/>
                          </a:solidFill>
                        </a:rPr>
                        <a:t>Example:</a:t>
                      </a:r>
                    </a:p>
                  </a:txBody>
                  <a:tcPr/>
                </a:tc>
                <a:tc>
                  <a:txBody>
                    <a:bodyPr/>
                    <a:lstStyle/>
                    <a:p>
                      <a:pPr algn="ctr"/>
                      <a:r>
                        <a:rPr lang="en-US" sz="1700" dirty="0">
                          <a:solidFill>
                            <a:schemeClr val="bg1"/>
                          </a:solidFill>
                        </a:rPr>
                        <a:t>120-140</a:t>
                      </a:r>
                    </a:p>
                  </a:txBody>
                  <a:tcPr/>
                </a:tc>
                <a:tc>
                  <a:txBody>
                    <a:bodyPr/>
                    <a:lstStyle/>
                    <a:p>
                      <a:pPr algn="ctr"/>
                      <a:r>
                        <a:rPr lang="en-US" sz="1700" dirty="0">
                          <a:solidFill>
                            <a:schemeClr val="bg1"/>
                          </a:solidFill>
                        </a:rPr>
                        <a:t>130-150</a:t>
                      </a:r>
                    </a:p>
                  </a:txBody>
                  <a:tcPr/>
                </a:tc>
                <a:tc>
                  <a:txBody>
                    <a:bodyPr/>
                    <a:lstStyle/>
                    <a:p>
                      <a:pPr algn="ctr"/>
                      <a:r>
                        <a:rPr lang="en-US" sz="1700" dirty="0">
                          <a:solidFill>
                            <a:schemeClr val="bg1"/>
                          </a:solidFill>
                        </a:rPr>
                        <a:t>160-170</a:t>
                      </a:r>
                    </a:p>
                  </a:txBody>
                  <a:tcPr/>
                </a:tc>
                <a:tc>
                  <a:txBody>
                    <a:bodyPr/>
                    <a:lstStyle/>
                    <a:p>
                      <a:pPr algn="ctr"/>
                      <a:r>
                        <a:rPr lang="en-US" sz="1700" dirty="0">
                          <a:solidFill>
                            <a:schemeClr val="bg1"/>
                          </a:solidFill>
                        </a:rPr>
                        <a:t>170-180</a:t>
                      </a:r>
                    </a:p>
                  </a:txBody>
                  <a:tcPr/>
                </a:tc>
                <a:tc>
                  <a:txBody>
                    <a:bodyPr/>
                    <a:lstStyle/>
                    <a:p>
                      <a:pPr algn="ctr"/>
                      <a:r>
                        <a:rPr lang="en-US" sz="1700" dirty="0">
                          <a:solidFill>
                            <a:schemeClr val="bg1"/>
                          </a:solidFill>
                        </a:rPr>
                        <a:t>180-184</a:t>
                      </a:r>
                    </a:p>
                  </a:txBody>
                  <a:tcPr/>
                </a:tc>
                <a:tc>
                  <a:txBody>
                    <a:bodyPr/>
                    <a:lstStyle/>
                    <a:p>
                      <a:pPr algn="ctr"/>
                      <a:r>
                        <a:rPr lang="en-US" sz="1700" dirty="0">
                          <a:solidFill>
                            <a:schemeClr val="bg1"/>
                          </a:solidFill>
                        </a:rPr>
                        <a:t>190-196</a:t>
                      </a:r>
                    </a:p>
                  </a:txBody>
                  <a:tcPr/>
                </a:tc>
                <a:tc>
                  <a:txBody>
                    <a:bodyPr/>
                    <a:lstStyle/>
                    <a:p>
                      <a:pPr algn="ctr"/>
                      <a:r>
                        <a:rPr lang="en-US" sz="1700" dirty="0">
                          <a:solidFill>
                            <a:schemeClr val="bg1"/>
                          </a:solidFill>
                        </a:rPr>
                        <a:t>200</a:t>
                      </a:r>
                    </a:p>
                  </a:txBody>
                  <a:tcPr/>
                </a:tc>
                <a:extLst>
                  <a:ext uri="{0D108BD9-81ED-4DB2-BD59-A6C34878D82A}">
                    <a16:rowId xmlns:a16="http://schemas.microsoft.com/office/drawing/2014/main" val="10001"/>
                  </a:ext>
                </a:extLst>
              </a:tr>
              <a:tr h="806535">
                <a:tc>
                  <a:txBody>
                    <a:bodyPr/>
                    <a:lstStyle/>
                    <a:p>
                      <a:r>
                        <a:rPr lang="en-US" dirty="0">
                          <a:solidFill>
                            <a:schemeClr val="bg1"/>
                          </a:solidFill>
                        </a:rPr>
                        <a:t>Your results:</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29639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2588"/>
            <a:ext cx="8229600" cy="1120587"/>
          </a:xfrm>
        </p:spPr>
        <p:txBody>
          <a:bodyPr/>
          <a:lstStyle/>
          <a:p>
            <a:r>
              <a:rPr lang="en-US" dirty="0"/>
              <a:t>OK. Now what do I do with it?!</a:t>
            </a:r>
          </a:p>
        </p:txBody>
      </p:sp>
      <p:sp>
        <p:nvSpPr>
          <p:cNvPr id="3" name="Content Placeholder 2"/>
          <p:cNvSpPr>
            <a:spLocks noGrp="1"/>
          </p:cNvSpPr>
          <p:nvPr>
            <p:ph idx="1"/>
          </p:nvPr>
        </p:nvSpPr>
        <p:spPr>
          <a:xfrm>
            <a:off x="457200" y="2315882"/>
            <a:ext cx="7945439" cy="4542118"/>
          </a:xfrm>
        </p:spPr>
        <p:txBody>
          <a:bodyPr>
            <a:normAutofit fontScale="92500" lnSpcReduction="10000"/>
          </a:bodyPr>
          <a:lstStyle/>
          <a:p>
            <a:pPr indent="0" algn="just">
              <a:buNone/>
            </a:pPr>
            <a:r>
              <a:rPr lang="en-US" sz="3200" dirty="0">
                <a:solidFill>
                  <a:srgbClr val="0000FF"/>
                </a:solidFill>
              </a:rPr>
              <a:t>Knowing your maximum heart rate allows you to gauge the intensity of your training in an objective way. Although you may have seen formulas for determining maximum heart rate (</a:t>
            </a:r>
            <a:r>
              <a:rPr lang="en-US" sz="2400" dirty="0">
                <a:solidFill>
                  <a:srgbClr val="0000FF"/>
                </a:solidFill>
              </a:rPr>
              <a:t>220 – age = MHR; 185 – ½ age = MHR; etc.) </a:t>
            </a:r>
            <a:r>
              <a:rPr lang="en-US" sz="3200" dirty="0">
                <a:solidFill>
                  <a:srgbClr val="0000FF"/>
                </a:solidFill>
              </a:rPr>
              <a:t>these are based on population averages, not on what YOUR heart is doing! By using the numbers derived from the test you have a much more accurate way of using heart rate to gauge the intensity of your training.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1351" y="2369901"/>
            <a:ext cx="8658049" cy="3970318"/>
          </a:xfrm>
          <a:prstGeom prst="rect">
            <a:avLst/>
          </a:prstGeom>
          <a:noFill/>
        </p:spPr>
        <p:txBody>
          <a:bodyPr wrap="square" rtlCol="0">
            <a:spAutoFit/>
          </a:bodyPr>
          <a:lstStyle/>
          <a:p>
            <a:pPr algn="just"/>
            <a:r>
              <a:rPr lang="en-US" sz="2800" dirty="0">
                <a:solidFill>
                  <a:srgbClr val="0000FF"/>
                </a:solidFill>
              </a:rPr>
              <a:t>Some days will be very easy recovery days at 60-70% of maximum heart rate (MHR); other days will be harder. Harder workouts will consist of endurance workouts at 65-75% of MHR; “long sub-threshold” workouts at 80-85%; “tempo” walks at 85%; threshold intervals at 90-92%; VO2 max intervals at 95-98%; and economy intervals that are very fast, but too short (15 to 60 seconds) for the heart to fully respond, so heart rates may only jump to 85% or so before the interval ends. </a:t>
            </a:r>
            <a:endParaRPr lang="en-US" sz="2800" dirty="0"/>
          </a:p>
        </p:txBody>
      </p:sp>
      <p:sp>
        <p:nvSpPr>
          <p:cNvPr id="6" name="TextBox 5"/>
          <p:cNvSpPr txBox="1"/>
          <p:nvPr/>
        </p:nvSpPr>
        <p:spPr>
          <a:xfrm>
            <a:off x="402700" y="526645"/>
            <a:ext cx="8239862" cy="1077218"/>
          </a:xfrm>
          <a:prstGeom prst="rect">
            <a:avLst/>
          </a:prstGeom>
          <a:noFill/>
        </p:spPr>
        <p:txBody>
          <a:bodyPr wrap="square" rtlCol="0">
            <a:spAutoFit/>
          </a:bodyPr>
          <a:lstStyle/>
          <a:p>
            <a:r>
              <a:rPr lang="en-US" sz="3200" dirty="0">
                <a:solidFill>
                  <a:schemeClr val="bg1"/>
                </a:solidFill>
              </a:rPr>
              <a:t>Your training will consist of different workouts done at different intensities.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1240118"/>
          <a:ext cx="9144000" cy="5234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a:spLocks noGrp="1"/>
          </p:cNvSpPr>
          <p:nvPr>
            <p:ph type="title"/>
          </p:nvPr>
        </p:nvSpPr>
        <p:spPr>
          <a:xfrm>
            <a:off x="457200" y="1"/>
            <a:ext cx="8229600" cy="1240118"/>
          </a:xfrm>
        </p:spPr>
        <p:txBody>
          <a:bodyPr/>
          <a:lstStyle/>
          <a:p>
            <a:r>
              <a:rPr lang="en-US" dirty="0"/>
              <a:t>The Training Pyramid</a:t>
            </a:r>
          </a:p>
        </p:txBody>
      </p:sp>
    </p:spTree>
    <p:extLst>
      <p:ext uri="{BB962C8B-B14F-4D97-AF65-F5344CB8AC3E}">
        <p14:creationId xmlns:p14="http://schemas.microsoft.com/office/powerpoint/2010/main" val="948305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a:stretch>
            <a:fillRect/>
          </a:stretch>
        </p:blipFill>
        <p:spPr bwMode="auto">
          <a:xfrm>
            <a:off x="1318319" y="1767360"/>
            <a:ext cx="6704013" cy="329565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179" y="1"/>
            <a:ext cx="8740584" cy="866587"/>
          </a:xfrm>
        </p:spPr>
        <p:txBody>
          <a:bodyPr/>
          <a:lstStyle/>
          <a:p>
            <a:pPr algn="just"/>
            <a:r>
              <a:rPr lang="en-US" sz="2600" dirty="0"/>
              <a:t>5k training with a recent best of 35:00 and a goal of 33:45</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97239405"/>
              </p:ext>
            </p:extLst>
          </p:nvPr>
        </p:nvGraphicFramePr>
        <p:xfrm>
          <a:off x="209179" y="866588"/>
          <a:ext cx="8740585" cy="5991411"/>
        </p:xfrm>
        <a:graphic>
          <a:graphicData uri="http://schemas.openxmlformats.org/drawingml/2006/table">
            <a:tbl>
              <a:tblPr firstRow="1" bandRow="1">
                <a:tableStyleId>{1FECB4D8-DB02-4DC6-A0A2-4F2EBAE1DC90}</a:tableStyleId>
              </a:tblPr>
              <a:tblGrid>
                <a:gridCol w="941292">
                  <a:extLst>
                    <a:ext uri="{9D8B030D-6E8A-4147-A177-3AD203B41FA5}">
                      <a16:colId xmlns:a16="http://schemas.microsoft.com/office/drawing/2014/main" val="20000"/>
                    </a:ext>
                  </a:extLst>
                </a:gridCol>
                <a:gridCol w="1688353">
                  <a:extLst>
                    <a:ext uri="{9D8B030D-6E8A-4147-A177-3AD203B41FA5}">
                      <a16:colId xmlns:a16="http://schemas.microsoft.com/office/drawing/2014/main" val="20001"/>
                    </a:ext>
                  </a:extLst>
                </a:gridCol>
                <a:gridCol w="1314823">
                  <a:extLst>
                    <a:ext uri="{9D8B030D-6E8A-4147-A177-3AD203B41FA5}">
                      <a16:colId xmlns:a16="http://schemas.microsoft.com/office/drawing/2014/main" val="20002"/>
                    </a:ext>
                  </a:extLst>
                </a:gridCol>
                <a:gridCol w="1090706">
                  <a:extLst>
                    <a:ext uri="{9D8B030D-6E8A-4147-A177-3AD203B41FA5}">
                      <a16:colId xmlns:a16="http://schemas.microsoft.com/office/drawing/2014/main" val="20003"/>
                    </a:ext>
                  </a:extLst>
                </a:gridCol>
                <a:gridCol w="1553882">
                  <a:extLst>
                    <a:ext uri="{9D8B030D-6E8A-4147-A177-3AD203B41FA5}">
                      <a16:colId xmlns:a16="http://schemas.microsoft.com/office/drawing/2014/main" val="20004"/>
                    </a:ext>
                  </a:extLst>
                </a:gridCol>
                <a:gridCol w="1030941">
                  <a:extLst>
                    <a:ext uri="{9D8B030D-6E8A-4147-A177-3AD203B41FA5}">
                      <a16:colId xmlns:a16="http://schemas.microsoft.com/office/drawing/2014/main" val="20005"/>
                    </a:ext>
                  </a:extLst>
                </a:gridCol>
                <a:gridCol w="1120588">
                  <a:extLst>
                    <a:ext uri="{9D8B030D-6E8A-4147-A177-3AD203B41FA5}">
                      <a16:colId xmlns:a16="http://schemas.microsoft.com/office/drawing/2014/main" val="20006"/>
                    </a:ext>
                  </a:extLst>
                </a:gridCol>
              </a:tblGrid>
              <a:tr h="587976">
                <a:tc>
                  <a:txBody>
                    <a:bodyPr/>
                    <a:lstStyle/>
                    <a:p>
                      <a:pPr algn="ctr"/>
                      <a:r>
                        <a:rPr lang="en-US" sz="1600" dirty="0"/>
                        <a:t>Monday</a:t>
                      </a:r>
                    </a:p>
                  </a:txBody>
                  <a:tcPr/>
                </a:tc>
                <a:tc>
                  <a:txBody>
                    <a:bodyPr/>
                    <a:lstStyle/>
                    <a:p>
                      <a:pPr algn="ctr"/>
                      <a:r>
                        <a:rPr lang="en-US" sz="1600" dirty="0"/>
                        <a:t>Tuesday</a:t>
                      </a:r>
                    </a:p>
                  </a:txBody>
                  <a:tcPr/>
                </a:tc>
                <a:tc>
                  <a:txBody>
                    <a:bodyPr/>
                    <a:lstStyle/>
                    <a:p>
                      <a:pPr algn="ctr"/>
                      <a:r>
                        <a:rPr lang="en-US" sz="1600" dirty="0"/>
                        <a:t>Wednesday</a:t>
                      </a:r>
                    </a:p>
                  </a:txBody>
                  <a:tcPr/>
                </a:tc>
                <a:tc>
                  <a:txBody>
                    <a:bodyPr/>
                    <a:lstStyle/>
                    <a:p>
                      <a:pPr algn="ctr"/>
                      <a:r>
                        <a:rPr lang="en-US" sz="1600" dirty="0"/>
                        <a:t>Thursday</a:t>
                      </a:r>
                    </a:p>
                  </a:txBody>
                  <a:tcPr/>
                </a:tc>
                <a:tc>
                  <a:txBody>
                    <a:bodyPr/>
                    <a:lstStyle/>
                    <a:p>
                      <a:pPr algn="ctr"/>
                      <a:r>
                        <a:rPr lang="en-US" sz="1600" dirty="0"/>
                        <a:t>Friday</a:t>
                      </a:r>
                    </a:p>
                  </a:txBody>
                  <a:tcPr/>
                </a:tc>
                <a:tc>
                  <a:txBody>
                    <a:bodyPr/>
                    <a:lstStyle/>
                    <a:p>
                      <a:pPr algn="ctr"/>
                      <a:r>
                        <a:rPr lang="en-US" sz="1600" dirty="0"/>
                        <a:t>Saturday</a:t>
                      </a:r>
                    </a:p>
                  </a:txBody>
                  <a:tcPr/>
                </a:tc>
                <a:tc>
                  <a:txBody>
                    <a:bodyPr/>
                    <a:lstStyle/>
                    <a:p>
                      <a:pPr algn="ctr"/>
                      <a:r>
                        <a:rPr lang="en-US" sz="1600" dirty="0"/>
                        <a:t>Sunday</a:t>
                      </a:r>
                    </a:p>
                  </a:txBody>
                  <a:tcPr/>
                </a:tc>
                <a:extLst>
                  <a:ext uri="{0D108BD9-81ED-4DB2-BD59-A6C34878D82A}">
                    <a16:rowId xmlns:a16="http://schemas.microsoft.com/office/drawing/2014/main" val="10000"/>
                  </a:ext>
                </a:extLst>
              </a:tr>
              <a:tr h="2408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a:t>
                      </a:r>
                    </a:p>
                  </a:txBody>
                  <a:tcPr/>
                </a:tc>
                <a:tc>
                  <a:txBody>
                    <a:bodyPr/>
                    <a:lstStyle/>
                    <a:p>
                      <a:pPr algn="ctr"/>
                      <a:r>
                        <a:rPr lang="en-US" sz="800" dirty="0">
                          <a:solidFill>
                            <a:srgbClr val="000090"/>
                          </a:solidFill>
                        </a:rPr>
                        <a:t>Easy 3</a:t>
                      </a:r>
                      <a:r>
                        <a:rPr lang="en-US" sz="800" baseline="0" dirty="0">
                          <a:solidFill>
                            <a:srgbClr val="000090"/>
                          </a:solidFill>
                        </a:rPr>
                        <a:t> miles</a:t>
                      </a:r>
                      <a:endParaRPr lang="en-US" sz="800" dirty="0">
                        <a:solidFill>
                          <a:srgbClr val="000090"/>
                        </a:solidFill>
                      </a:endParaRPr>
                    </a:p>
                  </a:txBody>
                  <a:tcPr/>
                </a:tc>
                <a:tc>
                  <a:txBody>
                    <a:bodyPr/>
                    <a:lstStyle/>
                    <a:p>
                      <a:pPr algn="ctr"/>
                      <a:r>
                        <a:rPr lang="en-US" sz="800" dirty="0">
                          <a:solidFill>
                            <a:srgbClr val="000090"/>
                          </a:solidFill>
                        </a:rPr>
                        <a:t>Easy 3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3 miles</a:t>
                      </a:r>
                    </a:p>
                  </a:txBody>
                  <a:tcPr/>
                </a:tc>
                <a:tc>
                  <a:txBody>
                    <a:bodyPr/>
                    <a:lstStyle/>
                    <a:p>
                      <a:pPr algn="ctr"/>
                      <a:r>
                        <a:rPr lang="en-US" sz="800" dirty="0">
                          <a:solidFill>
                            <a:srgbClr val="000090"/>
                          </a:solidFill>
                        </a:rPr>
                        <a:t>Off</a:t>
                      </a:r>
                    </a:p>
                  </a:txBody>
                  <a:tcPr/>
                </a:tc>
                <a:tc>
                  <a:txBody>
                    <a:bodyPr/>
                    <a:lstStyle/>
                    <a:p>
                      <a:pPr algn="ctr"/>
                      <a:r>
                        <a:rPr lang="en-US" sz="800" dirty="0">
                          <a:solidFill>
                            <a:srgbClr val="000090"/>
                          </a:solidFill>
                        </a:rPr>
                        <a:t>Easy 3 miles</a:t>
                      </a:r>
                    </a:p>
                  </a:txBody>
                  <a:tcPr/>
                </a:tc>
                <a:tc>
                  <a:txBody>
                    <a:bodyPr/>
                    <a:lstStyle/>
                    <a:p>
                      <a:pPr algn="ctr"/>
                      <a:r>
                        <a:rPr lang="en-US" sz="800" dirty="0">
                          <a:solidFill>
                            <a:srgbClr val="000090"/>
                          </a:solidFill>
                        </a:rPr>
                        <a:t>Easy 4 miles</a:t>
                      </a:r>
                    </a:p>
                  </a:txBody>
                  <a:tcPr/>
                </a:tc>
                <a:extLst>
                  <a:ext uri="{0D108BD9-81ED-4DB2-BD59-A6C34878D82A}">
                    <a16:rowId xmlns:a16="http://schemas.microsoft.com/office/drawing/2014/main" val="10001"/>
                  </a:ext>
                </a:extLst>
              </a:tr>
              <a:tr h="447251">
                <a:tc>
                  <a:txBody>
                    <a:bodyPr/>
                    <a:lstStyle/>
                    <a:p>
                      <a:pPr algn="ctr"/>
                      <a:r>
                        <a:rPr lang="en-US" sz="800" dirty="0">
                          <a:solidFill>
                            <a:srgbClr val="000090"/>
                          </a:solidFill>
                        </a:rPr>
                        <a:t>Off or easy cross-train</a:t>
                      </a:r>
                    </a:p>
                  </a:txBody>
                  <a:tcPr/>
                </a:tc>
                <a:tc>
                  <a:txBody>
                    <a:bodyPr/>
                    <a:lstStyle/>
                    <a:p>
                      <a:pPr algn="ctr"/>
                      <a:r>
                        <a:rPr lang="en-US" sz="800" baseline="0" dirty="0">
                          <a:solidFill>
                            <a:srgbClr val="000090"/>
                          </a:solidFill>
                        </a:rPr>
                        <a:t>1-mile warm-up, then 6-8 laps of “turns &amp; straights”</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3-4 miles</a:t>
                      </a:r>
                    </a:p>
                    <a:p>
                      <a:pPr algn="ct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3-4 miles</a:t>
                      </a:r>
                    </a:p>
                    <a:p>
                      <a:pPr algn="ct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Moderate</a:t>
                      </a:r>
                      <a:r>
                        <a:rPr lang="en-US" sz="800" baseline="0" dirty="0">
                          <a:solidFill>
                            <a:srgbClr val="000090"/>
                          </a:solidFill>
                        </a:rPr>
                        <a:t> 3-4 miles</a:t>
                      </a:r>
                      <a:endParaRPr lang="en-US" sz="800" dirty="0">
                        <a:solidFill>
                          <a:srgbClr val="000090"/>
                        </a:solidFill>
                      </a:endParaRPr>
                    </a:p>
                  </a:txBody>
                  <a:tcPr/>
                </a:tc>
                <a:tc>
                  <a:txBody>
                    <a:bodyPr/>
                    <a:lstStyle/>
                    <a:p>
                      <a:pPr algn="ctr"/>
                      <a:r>
                        <a:rPr lang="en-US" sz="800" dirty="0">
                          <a:solidFill>
                            <a:srgbClr val="000090"/>
                          </a:solidFill>
                        </a:rPr>
                        <a:t>Easy 3-4 miles</a:t>
                      </a:r>
                    </a:p>
                  </a:txBody>
                  <a:tcPr/>
                </a:tc>
                <a:tc>
                  <a:txBody>
                    <a:bodyPr/>
                    <a:lstStyle/>
                    <a:p>
                      <a:pPr algn="ctr"/>
                      <a:r>
                        <a:rPr lang="en-US" sz="800" dirty="0">
                          <a:solidFill>
                            <a:srgbClr val="000090"/>
                          </a:solidFill>
                        </a:rPr>
                        <a:t>Easy 4.5 miles</a:t>
                      </a:r>
                    </a:p>
                  </a:txBody>
                  <a:tcPr/>
                </a:tc>
                <a:extLst>
                  <a:ext uri="{0D108BD9-81ED-4DB2-BD59-A6C34878D82A}">
                    <a16:rowId xmlns:a16="http://schemas.microsoft.com/office/drawing/2014/main" val="10002"/>
                  </a:ext>
                </a:extLst>
              </a:tr>
              <a:tr h="4472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aseline="0" dirty="0">
                          <a:solidFill>
                            <a:srgbClr val="000090"/>
                          </a:solidFill>
                        </a:rPr>
                        <a:t>1-mile warm-up, then 10 </a:t>
                      </a:r>
                      <a:r>
                        <a:rPr lang="en-US" sz="800" baseline="0" dirty="0" err="1">
                          <a:solidFill>
                            <a:srgbClr val="000090"/>
                          </a:solidFill>
                        </a:rPr>
                        <a:t>x</a:t>
                      </a:r>
                      <a:r>
                        <a:rPr lang="en-US" sz="800" baseline="0" dirty="0">
                          <a:solidFill>
                            <a:srgbClr val="000090"/>
                          </a:solidFill>
                        </a:rPr>
                        <a:t> 200m fast </a:t>
                      </a:r>
                      <a:r>
                        <a:rPr lang="en-US" sz="800" baseline="0" dirty="0" err="1">
                          <a:solidFill>
                            <a:srgbClr val="000090"/>
                          </a:solidFill>
                        </a:rPr>
                        <a:t>w</a:t>
                      </a:r>
                      <a:r>
                        <a:rPr lang="en-US" sz="800" baseline="0" dirty="0">
                          <a:solidFill>
                            <a:srgbClr val="000090"/>
                          </a:solidFill>
                        </a:rPr>
                        <a:t>/ 200m breaks </a:t>
                      </a:r>
                      <a:endParaRPr lang="en-US" sz="800" dirty="0">
                        <a:solidFill>
                          <a:srgbClr val="000090"/>
                        </a:solidFill>
                      </a:endParaRPr>
                    </a:p>
                  </a:txBody>
                  <a:tcPr/>
                </a:tc>
                <a:tc>
                  <a:txBody>
                    <a:bodyPr/>
                    <a:lstStyle/>
                    <a:p>
                      <a:pPr algn="ctr"/>
                      <a:r>
                        <a:rPr lang="en-US" sz="800" dirty="0">
                          <a:solidFill>
                            <a:srgbClr val="000090"/>
                          </a:solidFill>
                        </a:rPr>
                        <a:t>Easy 4 miles</a:t>
                      </a:r>
                    </a:p>
                  </a:txBody>
                  <a:tcPr/>
                </a:tc>
                <a:tc>
                  <a:txBody>
                    <a:bodyPr/>
                    <a:lstStyle/>
                    <a:p>
                      <a:pPr algn="ct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Moderate</a:t>
                      </a:r>
                      <a:r>
                        <a:rPr lang="en-US" sz="800" baseline="0" dirty="0">
                          <a:solidFill>
                            <a:srgbClr val="000090"/>
                          </a:solidFill>
                        </a:rPr>
                        <a:t> 3-4 miles</a:t>
                      </a:r>
                      <a:endParaRPr lang="en-US" sz="800" dirty="0">
                        <a:solidFill>
                          <a:srgbClr val="000090"/>
                        </a:solidFill>
                      </a:endParaRPr>
                    </a:p>
                    <a:p>
                      <a:pPr algn="ctr"/>
                      <a:endParaRPr lang="en-US" sz="800" dirty="0"/>
                    </a:p>
                  </a:txBody>
                  <a:tcPr/>
                </a:tc>
                <a:tc>
                  <a:txBody>
                    <a:bodyPr/>
                    <a:lstStyle/>
                    <a:p>
                      <a:pPr algn="ctr"/>
                      <a:r>
                        <a:rPr lang="en-US" sz="800" dirty="0">
                          <a:solidFill>
                            <a:srgbClr val="000090"/>
                          </a:solidFill>
                        </a:rPr>
                        <a:t>Easy 4 miles</a:t>
                      </a:r>
                    </a:p>
                  </a:txBody>
                  <a:tcPr/>
                </a:tc>
                <a:tc>
                  <a:txBody>
                    <a:bodyPr/>
                    <a:lstStyle/>
                    <a:p>
                      <a:pPr algn="ctr"/>
                      <a:r>
                        <a:rPr lang="en-US" sz="800" dirty="0">
                          <a:solidFill>
                            <a:srgbClr val="000090"/>
                          </a:solidFill>
                        </a:rPr>
                        <a:t>Easy 5 miles</a:t>
                      </a:r>
                    </a:p>
                  </a:txBody>
                  <a:tcPr/>
                </a:tc>
                <a:extLst>
                  <a:ext uri="{0D108BD9-81ED-4DB2-BD59-A6C34878D82A}">
                    <a16:rowId xmlns:a16="http://schemas.microsoft.com/office/drawing/2014/main" val="10003"/>
                  </a:ext>
                </a:extLst>
              </a:tr>
              <a:tr h="4893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aseline="0" dirty="0">
                          <a:solidFill>
                            <a:srgbClr val="000090"/>
                          </a:solidFill>
                        </a:rPr>
                        <a:t>1-mile warm-up, then 12 </a:t>
                      </a:r>
                      <a:r>
                        <a:rPr lang="en-US" sz="800" baseline="0" dirty="0" err="1">
                          <a:solidFill>
                            <a:srgbClr val="000090"/>
                          </a:solidFill>
                        </a:rPr>
                        <a:t>x</a:t>
                      </a:r>
                      <a:r>
                        <a:rPr lang="en-US" sz="800" baseline="0" dirty="0">
                          <a:solidFill>
                            <a:srgbClr val="000090"/>
                          </a:solidFill>
                        </a:rPr>
                        <a:t> 200m fast </a:t>
                      </a:r>
                      <a:r>
                        <a:rPr lang="en-US" sz="800" baseline="0" dirty="0" err="1">
                          <a:solidFill>
                            <a:srgbClr val="000090"/>
                          </a:solidFill>
                        </a:rPr>
                        <a:t>w</a:t>
                      </a:r>
                      <a:r>
                        <a:rPr lang="en-US" sz="800" baseline="0" dirty="0">
                          <a:solidFill>
                            <a:srgbClr val="000090"/>
                          </a:solidFill>
                        </a:rPr>
                        <a:t>/ 200m breaks </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p>
                      <a:pPr algn="ct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p>
                      <a:pPr algn="ctr"/>
                      <a:endParaRPr lang="en-US" sz="800" dirty="0">
                        <a:solidFill>
                          <a:srgbClr val="000090"/>
                        </a:solidFill>
                      </a:endParaRPr>
                    </a:p>
                  </a:txBody>
                  <a:tcPr/>
                </a:tc>
                <a:tc>
                  <a:txBody>
                    <a:bodyPr/>
                    <a:lstStyle/>
                    <a:p>
                      <a:pPr algn="ctr"/>
                      <a:r>
                        <a:rPr lang="en-US" sz="800" dirty="0">
                          <a:solidFill>
                            <a:srgbClr val="000090"/>
                          </a:solidFill>
                        </a:rPr>
                        <a:t>6k</a:t>
                      </a:r>
                      <a:r>
                        <a:rPr lang="en-US" sz="800" baseline="0" dirty="0">
                          <a:solidFill>
                            <a:srgbClr val="000090"/>
                          </a:solidFill>
                        </a:rPr>
                        <a:t> progression from moderate pace down to within 30 </a:t>
                      </a:r>
                      <a:r>
                        <a:rPr lang="en-US" sz="800" baseline="0" dirty="0" err="1">
                          <a:solidFill>
                            <a:srgbClr val="000090"/>
                          </a:solidFill>
                        </a:rPr>
                        <a:t>secs</a:t>
                      </a:r>
                      <a:r>
                        <a:rPr lang="en-US" sz="800" baseline="0" dirty="0">
                          <a:solidFill>
                            <a:srgbClr val="000090"/>
                          </a:solidFill>
                        </a:rPr>
                        <a:t>;/mile of goal pace</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5.5 miles</a:t>
                      </a:r>
                    </a:p>
                  </a:txBody>
                  <a:tcPr/>
                </a:tc>
                <a:extLst>
                  <a:ext uri="{0D108BD9-81ED-4DB2-BD59-A6C34878D82A}">
                    <a16:rowId xmlns:a16="http://schemas.microsoft.com/office/drawing/2014/main" val="10004"/>
                  </a:ext>
                </a:extLst>
              </a:tr>
              <a:tr h="4729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a:t>
                      </a:r>
                      <a:r>
                        <a:rPr lang="en-US" sz="800" baseline="0" dirty="0">
                          <a:solidFill>
                            <a:srgbClr val="000090"/>
                          </a:solidFill>
                        </a:rPr>
                        <a:t> </a:t>
                      </a:r>
                      <a:r>
                        <a:rPr lang="en-US" sz="800" dirty="0">
                          <a:solidFill>
                            <a:srgbClr val="000090"/>
                          </a:solidFill>
                        </a:rPr>
                        <a:t>warm-up, then 6 </a:t>
                      </a:r>
                      <a:r>
                        <a:rPr lang="en-US" sz="800" dirty="0" err="1">
                          <a:solidFill>
                            <a:srgbClr val="000090"/>
                          </a:solidFill>
                        </a:rPr>
                        <a:t>x</a:t>
                      </a:r>
                      <a:r>
                        <a:rPr lang="en-US" sz="800" dirty="0">
                          <a:solidFill>
                            <a:srgbClr val="000090"/>
                          </a:solidFill>
                        </a:rPr>
                        <a:t> 400m @ 5k goal pace </a:t>
                      </a:r>
                      <a:r>
                        <a:rPr lang="en-US" sz="800" dirty="0" err="1">
                          <a:solidFill>
                            <a:srgbClr val="000090"/>
                          </a:solidFill>
                        </a:rPr>
                        <a:t>w</a:t>
                      </a:r>
                      <a:r>
                        <a:rPr lang="en-US" sz="800" dirty="0">
                          <a:solidFill>
                            <a:srgbClr val="000090"/>
                          </a:solidFill>
                        </a:rPr>
                        <a:t>/ 200m</a:t>
                      </a:r>
                      <a:r>
                        <a:rPr lang="en-US" sz="800" baseline="0" dirty="0">
                          <a:solidFill>
                            <a:srgbClr val="000090"/>
                          </a:solidFill>
                        </a:rPr>
                        <a:t> breaks</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p>
                      <a:pPr algn="ctr"/>
                      <a:endParaRPr lang="en-US" sz="800" dirty="0">
                        <a:solidFill>
                          <a:srgbClr val="000090"/>
                        </a:solidFill>
                      </a:endParaRPr>
                    </a:p>
                  </a:txBody>
                  <a:tcPr/>
                </a:tc>
                <a:tc>
                  <a:txBody>
                    <a:bodyPr/>
                    <a:lstStyle/>
                    <a:p>
                      <a:pPr algn="ct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Warm-up,</a:t>
                      </a:r>
                      <a:r>
                        <a:rPr lang="en-US" sz="800" baseline="0" dirty="0">
                          <a:solidFill>
                            <a:srgbClr val="000090"/>
                          </a:solidFill>
                        </a:rPr>
                        <a:t> then 5k tempo @ 45 seconds/mile slower than goal race pace</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6 miles</a:t>
                      </a:r>
                    </a:p>
                  </a:txBody>
                  <a:tcPr/>
                </a:tc>
                <a:extLst>
                  <a:ext uri="{0D108BD9-81ED-4DB2-BD59-A6C34878D82A}">
                    <a16:rowId xmlns:a16="http://schemas.microsoft.com/office/drawing/2014/main" val="10005"/>
                  </a:ext>
                </a:extLst>
              </a:tr>
              <a:tr h="4729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8 </a:t>
                      </a:r>
                      <a:r>
                        <a:rPr lang="en-US" sz="800" dirty="0" err="1">
                          <a:solidFill>
                            <a:srgbClr val="000090"/>
                          </a:solidFill>
                        </a:rPr>
                        <a:t>x</a:t>
                      </a:r>
                      <a:r>
                        <a:rPr lang="en-US" sz="800" dirty="0">
                          <a:solidFill>
                            <a:srgbClr val="000090"/>
                          </a:solidFill>
                        </a:rPr>
                        <a:t> 400m @ 5k goal pace </a:t>
                      </a:r>
                      <a:r>
                        <a:rPr lang="en-US" sz="800" dirty="0" err="1">
                          <a:solidFill>
                            <a:srgbClr val="000090"/>
                          </a:solidFill>
                        </a:rPr>
                        <a:t>w</a:t>
                      </a:r>
                      <a:r>
                        <a:rPr lang="en-US" sz="800" dirty="0">
                          <a:solidFill>
                            <a:srgbClr val="000090"/>
                          </a:solidFill>
                        </a:rPr>
                        <a:t>/ 200m</a:t>
                      </a:r>
                      <a:r>
                        <a:rPr lang="en-US" sz="800" baseline="0" dirty="0">
                          <a:solidFill>
                            <a:srgbClr val="000090"/>
                          </a:solidFill>
                        </a:rPr>
                        <a:t> breaks</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4 miles</a:t>
                      </a:r>
                    </a:p>
                  </a:txBody>
                  <a:tcPr/>
                </a:tc>
                <a:tc>
                  <a:txBody>
                    <a:bodyPr/>
                    <a:lstStyle/>
                    <a:p>
                      <a:pPr algn="ctr"/>
                      <a:r>
                        <a:rPr lang="en-US" sz="800" dirty="0">
                          <a:solidFill>
                            <a:srgbClr val="000090"/>
                          </a:solidFill>
                        </a:rPr>
                        <a:t>6k</a:t>
                      </a:r>
                      <a:r>
                        <a:rPr lang="en-US" sz="800" baseline="0" dirty="0">
                          <a:solidFill>
                            <a:srgbClr val="000090"/>
                          </a:solidFill>
                        </a:rPr>
                        <a:t> progression from moderate pace down to within 30 </a:t>
                      </a:r>
                      <a:r>
                        <a:rPr lang="en-US" sz="800" baseline="0" dirty="0" err="1">
                          <a:solidFill>
                            <a:srgbClr val="000090"/>
                          </a:solidFill>
                        </a:rPr>
                        <a:t>secs</a:t>
                      </a:r>
                      <a:r>
                        <a:rPr lang="en-US" sz="800" baseline="0" dirty="0">
                          <a:solidFill>
                            <a:srgbClr val="000090"/>
                          </a:solidFill>
                        </a:rPr>
                        <a:t>;/mile of goal pace</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7 miles</a:t>
                      </a:r>
                    </a:p>
                  </a:txBody>
                  <a:tcPr/>
                </a:tc>
                <a:extLst>
                  <a:ext uri="{0D108BD9-81ED-4DB2-BD59-A6C34878D82A}">
                    <a16:rowId xmlns:a16="http://schemas.microsoft.com/office/drawing/2014/main" val="10006"/>
                  </a:ext>
                </a:extLst>
              </a:tr>
              <a:tr h="4641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5 </a:t>
                      </a:r>
                      <a:r>
                        <a:rPr lang="en-US" sz="800" dirty="0" err="1">
                          <a:solidFill>
                            <a:srgbClr val="000090"/>
                          </a:solidFill>
                        </a:rPr>
                        <a:t>x</a:t>
                      </a:r>
                      <a:r>
                        <a:rPr lang="en-US" sz="800" dirty="0">
                          <a:solidFill>
                            <a:srgbClr val="000090"/>
                          </a:solidFill>
                        </a:rPr>
                        <a:t> 800m @ 5k goal 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1" dirty="0">
                          <a:solidFill>
                            <a:srgbClr val="000090"/>
                          </a:solidFill>
                        </a:rPr>
                        <a:t>5k time-trial! </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8 miles</a:t>
                      </a:r>
                    </a:p>
                  </a:txBody>
                  <a:tcPr/>
                </a:tc>
                <a:extLst>
                  <a:ext uri="{0D108BD9-81ED-4DB2-BD59-A6C34878D82A}">
                    <a16:rowId xmlns:a16="http://schemas.microsoft.com/office/drawing/2014/main" val="10007"/>
                  </a:ext>
                </a:extLst>
              </a:tr>
              <a:tr h="4729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5 </a:t>
                      </a:r>
                      <a:r>
                        <a:rPr lang="en-US" sz="800" dirty="0" err="1">
                          <a:solidFill>
                            <a:srgbClr val="000090"/>
                          </a:solidFill>
                        </a:rPr>
                        <a:t>x</a:t>
                      </a:r>
                      <a:r>
                        <a:rPr lang="en-US" sz="800" dirty="0">
                          <a:solidFill>
                            <a:srgbClr val="000090"/>
                          </a:solidFill>
                        </a:rPr>
                        <a:t> 1,000m @ 5k goal 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4 miles</a:t>
                      </a:r>
                    </a:p>
                  </a:txBody>
                  <a:tcPr/>
                </a:tc>
                <a:tc>
                  <a:txBody>
                    <a:bodyPr/>
                    <a:lstStyle/>
                    <a:p>
                      <a:pPr algn="ctr"/>
                      <a:r>
                        <a:rPr lang="en-US" sz="800" dirty="0">
                          <a:solidFill>
                            <a:srgbClr val="000090"/>
                          </a:solidFill>
                        </a:rPr>
                        <a:t>6k</a:t>
                      </a:r>
                      <a:r>
                        <a:rPr lang="en-US" sz="800" baseline="0" dirty="0">
                          <a:solidFill>
                            <a:srgbClr val="000090"/>
                          </a:solidFill>
                        </a:rPr>
                        <a:t> progression from moderate pace down to within 30 </a:t>
                      </a:r>
                      <a:r>
                        <a:rPr lang="en-US" sz="800" baseline="0" dirty="0" err="1">
                          <a:solidFill>
                            <a:srgbClr val="000090"/>
                          </a:solidFill>
                        </a:rPr>
                        <a:t>secs</a:t>
                      </a:r>
                      <a:r>
                        <a:rPr lang="en-US" sz="800" baseline="0" dirty="0">
                          <a:solidFill>
                            <a:srgbClr val="000090"/>
                          </a:solidFill>
                        </a:rPr>
                        <a:t>;/mile of goal pace</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8 miles</a:t>
                      </a:r>
                    </a:p>
                  </a:txBody>
                  <a:tcPr/>
                </a:tc>
                <a:extLst>
                  <a:ext uri="{0D108BD9-81ED-4DB2-BD59-A6C34878D82A}">
                    <a16:rowId xmlns:a16="http://schemas.microsoft.com/office/drawing/2014/main" val="10008"/>
                  </a:ext>
                </a:extLst>
              </a:tr>
              <a:tr h="4641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3 </a:t>
                      </a:r>
                      <a:r>
                        <a:rPr lang="en-US" sz="800" dirty="0" err="1">
                          <a:solidFill>
                            <a:srgbClr val="000090"/>
                          </a:solidFill>
                        </a:rPr>
                        <a:t>x</a:t>
                      </a:r>
                      <a:r>
                        <a:rPr lang="en-US" sz="800" dirty="0">
                          <a:solidFill>
                            <a:srgbClr val="000090"/>
                          </a:solidFill>
                        </a:rPr>
                        <a:t> 1 mile @ 5k goal 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aseline="0" dirty="0">
                          <a:solidFill>
                            <a:srgbClr val="000090"/>
                          </a:solidFill>
                        </a:rPr>
                        <a:t>5k tempo @ 45 seconds/mile slower than goal race pace</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8 miles</a:t>
                      </a:r>
                    </a:p>
                  </a:txBody>
                  <a:tcPr/>
                </a:tc>
                <a:extLst>
                  <a:ext uri="{0D108BD9-81ED-4DB2-BD59-A6C34878D82A}">
                    <a16:rowId xmlns:a16="http://schemas.microsoft.com/office/drawing/2014/main" val="10009"/>
                  </a:ext>
                </a:extLst>
              </a:tr>
              <a:tr h="4945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5 </a:t>
                      </a:r>
                      <a:r>
                        <a:rPr lang="en-US" sz="800" dirty="0" err="1">
                          <a:solidFill>
                            <a:srgbClr val="000090"/>
                          </a:solidFill>
                        </a:rPr>
                        <a:t>x</a:t>
                      </a:r>
                      <a:r>
                        <a:rPr lang="en-US" sz="800" dirty="0">
                          <a:solidFill>
                            <a:srgbClr val="000090"/>
                          </a:solidFill>
                        </a:rPr>
                        <a:t> 1,000m @ 5k goal 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6k</a:t>
                      </a:r>
                      <a:r>
                        <a:rPr lang="en-US" sz="800" baseline="0" dirty="0">
                          <a:solidFill>
                            <a:srgbClr val="000090"/>
                          </a:solidFill>
                        </a:rPr>
                        <a:t> progression from moderate pace down to a within 30 </a:t>
                      </a:r>
                      <a:r>
                        <a:rPr lang="en-US" sz="800" baseline="0" dirty="0" err="1">
                          <a:solidFill>
                            <a:srgbClr val="000090"/>
                          </a:solidFill>
                        </a:rPr>
                        <a:t>secs</a:t>
                      </a:r>
                      <a:r>
                        <a:rPr lang="en-US" sz="800" baseline="0" dirty="0">
                          <a:solidFill>
                            <a:srgbClr val="000090"/>
                          </a:solidFill>
                        </a:rPr>
                        <a:t>;/mile of goal pace</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8 miles</a:t>
                      </a:r>
                    </a:p>
                  </a:txBody>
                  <a:tcPr/>
                </a:tc>
                <a:extLst>
                  <a:ext uri="{0D108BD9-81ED-4DB2-BD59-A6C34878D82A}">
                    <a16:rowId xmlns:a16="http://schemas.microsoft.com/office/drawing/2014/main" val="10010"/>
                  </a:ext>
                </a:extLst>
              </a:tr>
              <a:tr h="4641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3 </a:t>
                      </a:r>
                      <a:r>
                        <a:rPr lang="en-US" sz="800" dirty="0" err="1">
                          <a:solidFill>
                            <a:srgbClr val="000090"/>
                          </a:solidFill>
                        </a:rPr>
                        <a:t>x</a:t>
                      </a:r>
                      <a:r>
                        <a:rPr lang="en-US" sz="800" dirty="0">
                          <a:solidFill>
                            <a:srgbClr val="000090"/>
                          </a:solidFill>
                        </a:rPr>
                        <a:t> 1 mile @ 5k goal 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4 miles</a:t>
                      </a:r>
                    </a:p>
                  </a:txBody>
                  <a:tcPr/>
                </a:tc>
                <a:tc>
                  <a:txBody>
                    <a:bodyPr/>
                    <a:lstStyle/>
                    <a:p>
                      <a:pPr algn="ctr"/>
                      <a:r>
                        <a:rPr lang="en-US" sz="800" baseline="0" dirty="0">
                          <a:solidFill>
                            <a:srgbClr val="000090"/>
                          </a:solidFill>
                        </a:rPr>
                        <a:t>5k tempo @ 45 seconds/mile slower than goal race pace</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6 miles</a:t>
                      </a:r>
                    </a:p>
                  </a:txBody>
                  <a:tcPr/>
                </a:tc>
                <a:extLst>
                  <a:ext uri="{0D108BD9-81ED-4DB2-BD59-A6C34878D82A}">
                    <a16:rowId xmlns:a16="http://schemas.microsoft.com/office/drawing/2014/main" val="10011"/>
                  </a:ext>
                </a:extLst>
              </a:tr>
              <a:tr h="4729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aseline="0" dirty="0">
                          <a:solidFill>
                            <a:srgbClr val="000090"/>
                          </a:solidFill>
                        </a:rPr>
                        <a:t>5k tempo @ 45 seconds/mile slower than goal race pace</a:t>
                      </a:r>
                      <a:endParaRPr lang="en-US" sz="800" dirty="0">
                        <a:solidFill>
                          <a:srgbClr val="000090"/>
                        </a:solidFill>
                      </a:endParaRPr>
                    </a:p>
                  </a:txBody>
                  <a:tcPr/>
                </a:tc>
                <a:tc>
                  <a:txBody>
                    <a:bodyPr/>
                    <a:lstStyle/>
                    <a:p>
                      <a:pPr algn="ctr"/>
                      <a:r>
                        <a:rPr lang="en-US" sz="800" dirty="0">
                          <a:solidFill>
                            <a:srgbClr val="000090"/>
                          </a:solidFill>
                        </a:rPr>
                        <a:t>Easy 3 miles</a:t>
                      </a:r>
                    </a:p>
                  </a:txBody>
                  <a:tcPr/>
                </a:tc>
                <a:tc>
                  <a:txBody>
                    <a:bodyPr/>
                    <a:lstStyle/>
                    <a:p>
                      <a:pPr algn="ctr"/>
                      <a:r>
                        <a:rPr lang="en-US" sz="800" dirty="0">
                          <a:solidFill>
                            <a:srgbClr val="000090"/>
                          </a:solidFill>
                        </a:rPr>
                        <a:t>1-mile warm-up, then 2 </a:t>
                      </a:r>
                      <a:r>
                        <a:rPr lang="en-US" sz="800" dirty="0" err="1">
                          <a:solidFill>
                            <a:srgbClr val="000090"/>
                          </a:solidFill>
                        </a:rPr>
                        <a:t>x</a:t>
                      </a:r>
                      <a:r>
                        <a:rPr lang="en-US" sz="800" dirty="0">
                          <a:solidFill>
                            <a:srgbClr val="000090"/>
                          </a:solidFill>
                        </a:rPr>
                        <a:t> 1k @ race pace. </a:t>
                      </a:r>
                    </a:p>
                  </a:txBody>
                  <a:tcPr/>
                </a:tc>
                <a:tc>
                  <a:txBody>
                    <a:bodyPr/>
                    <a:lstStyle/>
                    <a:p>
                      <a:pPr algn="ctr"/>
                      <a:r>
                        <a:rPr lang="en-US" sz="800" dirty="0">
                          <a:solidFill>
                            <a:srgbClr val="000090"/>
                          </a:solidFill>
                        </a:rPr>
                        <a:t>Off</a:t>
                      </a:r>
                    </a:p>
                  </a:txBody>
                  <a:tcPr/>
                </a:tc>
                <a:tc>
                  <a:txBody>
                    <a:bodyPr/>
                    <a:lstStyle/>
                    <a:p>
                      <a:pPr algn="ctr"/>
                      <a:r>
                        <a:rPr lang="en-US" sz="800" dirty="0">
                          <a:solidFill>
                            <a:srgbClr val="000090"/>
                          </a:solidFill>
                        </a:rPr>
                        <a:t>Easy 2k warm-up, then 4</a:t>
                      </a:r>
                      <a:r>
                        <a:rPr lang="en-US" sz="800" baseline="0" dirty="0">
                          <a:solidFill>
                            <a:srgbClr val="000090"/>
                          </a:solidFill>
                        </a:rPr>
                        <a:t> </a:t>
                      </a:r>
                      <a:r>
                        <a:rPr lang="en-US" sz="800" baseline="0" dirty="0" err="1">
                          <a:solidFill>
                            <a:srgbClr val="000090"/>
                          </a:solidFill>
                        </a:rPr>
                        <a:t>x</a:t>
                      </a:r>
                      <a:r>
                        <a:rPr lang="en-US" sz="800" baseline="0" dirty="0">
                          <a:solidFill>
                            <a:srgbClr val="000090"/>
                          </a:solidFill>
                        </a:rPr>
                        <a:t> :30 </a:t>
                      </a:r>
                      <a:r>
                        <a:rPr lang="en-US" sz="800" baseline="0" dirty="0" err="1">
                          <a:solidFill>
                            <a:srgbClr val="000090"/>
                          </a:solidFill>
                        </a:rPr>
                        <a:t>secs</a:t>
                      </a:r>
                      <a:r>
                        <a:rPr lang="en-US" sz="800" baseline="0" dirty="0">
                          <a:solidFill>
                            <a:srgbClr val="000090"/>
                          </a:solidFill>
                        </a:rPr>
                        <a:t>. @ race pace</a:t>
                      </a:r>
                      <a:endParaRPr lang="en-US" sz="800" dirty="0">
                        <a:solidFill>
                          <a:srgbClr val="000090"/>
                        </a:solidFill>
                      </a:endParaRPr>
                    </a:p>
                  </a:txBody>
                  <a:tcPr/>
                </a:tc>
                <a:tc>
                  <a:txBody>
                    <a:bodyPr/>
                    <a:lstStyle/>
                    <a:p>
                      <a:pPr algn="ctr"/>
                      <a:r>
                        <a:rPr lang="en-US" sz="800" b="1" dirty="0">
                          <a:solidFill>
                            <a:srgbClr val="000090"/>
                          </a:solidFill>
                        </a:rPr>
                        <a:t>Goal: 33:45</a:t>
                      </a:r>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832864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936"/>
            <a:ext cx="8229600" cy="1143000"/>
          </a:xfrm>
        </p:spPr>
        <p:txBody>
          <a:bodyPr>
            <a:normAutofit/>
          </a:bodyPr>
          <a:lstStyle/>
          <a:p>
            <a:pPr lvl="0"/>
            <a:r>
              <a:rPr lang="en-US" b="1" dirty="0">
                <a:solidFill>
                  <a:srgbClr val="FFFFFF"/>
                </a:solidFill>
              </a:rPr>
              <a:t>Successive cycles over time:</a:t>
            </a:r>
            <a:endParaRPr lang="en-US" dirty="0">
              <a:solidFill>
                <a:srgbClr val="FFFFFF"/>
              </a:solidFill>
            </a:endParaRPr>
          </a:p>
        </p:txBody>
      </p:sp>
      <p:pic>
        <p:nvPicPr>
          <p:cNvPr id="3" name="Picture 2" descr="General Adaptation Syndrome Optimum Train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1259936"/>
            <a:ext cx="8674100" cy="5598064"/>
          </a:xfrm>
          <a:prstGeom prst="rect">
            <a:avLst/>
          </a:prstGeom>
        </p:spPr>
      </p:pic>
    </p:spTree>
    <p:extLst>
      <p:ext uri="{BB962C8B-B14F-4D97-AF65-F5344CB8AC3E}">
        <p14:creationId xmlns:p14="http://schemas.microsoft.com/office/powerpoint/2010/main" val="1391911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179" y="1"/>
            <a:ext cx="8740584" cy="866587"/>
          </a:xfrm>
        </p:spPr>
        <p:txBody>
          <a:bodyPr/>
          <a:lstStyle/>
          <a:p>
            <a:pPr algn="just"/>
            <a:r>
              <a:rPr lang="en-US" sz="2600" dirty="0"/>
              <a:t>10k training with a recent best of 1:12:30 and a goal of 1:10</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37926978"/>
              </p:ext>
            </p:extLst>
          </p:nvPr>
        </p:nvGraphicFramePr>
        <p:xfrm>
          <a:off x="209179" y="866588"/>
          <a:ext cx="8740585" cy="6037325"/>
        </p:xfrm>
        <a:graphic>
          <a:graphicData uri="http://schemas.openxmlformats.org/drawingml/2006/table">
            <a:tbl>
              <a:tblPr firstRow="1" bandRow="1">
                <a:tableStyleId>{1FECB4D8-DB02-4DC6-A0A2-4F2EBAE1DC90}</a:tableStyleId>
              </a:tblPr>
              <a:tblGrid>
                <a:gridCol w="941292">
                  <a:extLst>
                    <a:ext uri="{9D8B030D-6E8A-4147-A177-3AD203B41FA5}">
                      <a16:colId xmlns:a16="http://schemas.microsoft.com/office/drawing/2014/main" val="20000"/>
                    </a:ext>
                  </a:extLst>
                </a:gridCol>
                <a:gridCol w="1688353">
                  <a:extLst>
                    <a:ext uri="{9D8B030D-6E8A-4147-A177-3AD203B41FA5}">
                      <a16:colId xmlns:a16="http://schemas.microsoft.com/office/drawing/2014/main" val="20001"/>
                    </a:ext>
                  </a:extLst>
                </a:gridCol>
                <a:gridCol w="1314823">
                  <a:extLst>
                    <a:ext uri="{9D8B030D-6E8A-4147-A177-3AD203B41FA5}">
                      <a16:colId xmlns:a16="http://schemas.microsoft.com/office/drawing/2014/main" val="20002"/>
                    </a:ext>
                  </a:extLst>
                </a:gridCol>
                <a:gridCol w="1090706">
                  <a:extLst>
                    <a:ext uri="{9D8B030D-6E8A-4147-A177-3AD203B41FA5}">
                      <a16:colId xmlns:a16="http://schemas.microsoft.com/office/drawing/2014/main" val="20003"/>
                    </a:ext>
                  </a:extLst>
                </a:gridCol>
                <a:gridCol w="1553882">
                  <a:extLst>
                    <a:ext uri="{9D8B030D-6E8A-4147-A177-3AD203B41FA5}">
                      <a16:colId xmlns:a16="http://schemas.microsoft.com/office/drawing/2014/main" val="20004"/>
                    </a:ext>
                  </a:extLst>
                </a:gridCol>
                <a:gridCol w="1030941">
                  <a:extLst>
                    <a:ext uri="{9D8B030D-6E8A-4147-A177-3AD203B41FA5}">
                      <a16:colId xmlns:a16="http://schemas.microsoft.com/office/drawing/2014/main" val="20005"/>
                    </a:ext>
                  </a:extLst>
                </a:gridCol>
                <a:gridCol w="1120588">
                  <a:extLst>
                    <a:ext uri="{9D8B030D-6E8A-4147-A177-3AD203B41FA5}">
                      <a16:colId xmlns:a16="http://schemas.microsoft.com/office/drawing/2014/main" val="20006"/>
                    </a:ext>
                  </a:extLst>
                </a:gridCol>
              </a:tblGrid>
              <a:tr h="587976">
                <a:tc>
                  <a:txBody>
                    <a:bodyPr/>
                    <a:lstStyle/>
                    <a:p>
                      <a:pPr algn="ctr"/>
                      <a:r>
                        <a:rPr lang="en-US" sz="1600" dirty="0"/>
                        <a:t>Monday</a:t>
                      </a:r>
                    </a:p>
                  </a:txBody>
                  <a:tcPr/>
                </a:tc>
                <a:tc>
                  <a:txBody>
                    <a:bodyPr/>
                    <a:lstStyle/>
                    <a:p>
                      <a:pPr algn="ctr"/>
                      <a:r>
                        <a:rPr lang="en-US" sz="1600" dirty="0"/>
                        <a:t>Tuesday</a:t>
                      </a:r>
                    </a:p>
                  </a:txBody>
                  <a:tcPr/>
                </a:tc>
                <a:tc>
                  <a:txBody>
                    <a:bodyPr/>
                    <a:lstStyle/>
                    <a:p>
                      <a:pPr algn="ctr"/>
                      <a:r>
                        <a:rPr lang="en-US" sz="1600" dirty="0"/>
                        <a:t>Wednesday</a:t>
                      </a:r>
                    </a:p>
                  </a:txBody>
                  <a:tcPr/>
                </a:tc>
                <a:tc>
                  <a:txBody>
                    <a:bodyPr/>
                    <a:lstStyle/>
                    <a:p>
                      <a:pPr algn="ctr"/>
                      <a:r>
                        <a:rPr lang="en-US" sz="1600" dirty="0"/>
                        <a:t>Thursday</a:t>
                      </a:r>
                    </a:p>
                  </a:txBody>
                  <a:tcPr/>
                </a:tc>
                <a:tc>
                  <a:txBody>
                    <a:bodyPr/>
                    <a:lstStyle/>
                    <a:p>
                      <a:pPr algn="ctr"/>
                      <a:r>
                        <a:rPr lang="en-US" sz="1600" dirty="0"/>
                        <a:t>Friday</a:t>
                      </a:r>
                    </a:p>
                  </a:txBody>
                  <a:tcPr/>
                </a:tc>
                <a:tc>
                  <a:txBody>
                    <a:bodyPr/>
                    <a:lstStyle/>
                    <a:p>
                      <a:pPr algn="ctr"/>
                      <a:r>
                        <a:rPr lang="en-US" sz="1600" dirty="0"/>
                        <a:t>Saturday</a:t>
                      </a:r>
                    </a:p>
                  </a:txBody>
                  <a:tcPr/>
                </a:tc>
                <a:tc>
                  <a:txBody>
                    <a:bodyPr/>
                    <a:lstStyle/>
                    <a:p>
                      <a:pPr algn="ctr"/>
                      <a:r>
                        <a:rPr lang="en-US" sz="1600" dirty="0"/>
                        <a:t>Sunday</a:t>
                      </a:r>
                    </a:p>
                  </a:txBody>
                  <a:tcPr/>
                </a:tc>
                <a:extLst>
                  <a:ext uri="{0D108BD9-81ED-4DB2-BD59-A6C34878D82A}">
                    <a16:rowId xmlns:a16="http://schemas.microsoft.com/office/drawing/2014/main" val="10000"/>
                  </a:ext>
                </a:extLst>
              </a:tr>
              <a:tr h="2408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a:t>
                      </a:r>
                    </a:p>
                  </a:txBody>
                  <a:tcPr/>
                </a:tc>
                <a:tc>
                  <a:txBody>
                    <a:bodyPr/>
                    <a:lstStyle/>
                    <a:p>
                      <a:pPr algn="ctr"/>
                      <a:r>
                        <a:rPr lang="en-US" sz="800" dirty="0">
                          <a:solidFill>
                            <a:srgbClr val="000090"/>
                          </a:solidFill>
                        </a:rPr>
                        <a:t>Easy 4</a:t>
                      </a:r>
                      <a:r>
                        <a:rPr lang="en-US" sz="800" baseline="0" dirty="0">
                          <a:solidFill>
                            <a:srgbClr val="000090"/>
                          </a:solidFill>
                        </a:rPr>
                        <a:t> miles</a:t>
                      </a:r>
                      <a:endParaRPr lang="en-US" sz="800" dirty="0">
                        <a:solidFill>
                          <a:srgbClr val="000090"/>
                        </a:solidFill>
                      </a:endParaRPr>
                    </a:p>
                  </a:txBody>
                  <a:tcPr/>
                </a:tc>
                <a:tc>
                  <a:txBody>
                    <a:bodyPr/>
                    <a:lstStyle/>
                    <a:p>
                      <a:pPr algn="ctr"/>
                      <a:r>
                        <a:rPr lang="en-US" sz="800" dirty="0">
                          <a:solidFill>
                            <a:srgbClr val="000090"/>
                          </a:solidFill>
                        </a:rPr>
                        <a:t>Easy 4 miles</a:t>
                      </a:r>
                    </a:p>
                  </a:txBody>
                  <a:tcPr/>
                </a:tc>
                <a:tc>
                  <a:txBody>
                    <a:bodyPr/>
                    <a:lstStyle/>
                    <a:p>
                      <a:pPr algn="ctr"/>
                      <a:r>
                        <a:rPr lang="en-US" sz="800" dirty="0">
                          <a:solidFill>
                            <a:srgbClr val="000090"/>
                          </a:solidFill>
                        </a:rPr>
                        <a:t>Easy 4 miles</a:t>
                      </a:r>
                    </a:p>
                  </a:txBody>
                  <a:tcPr/>
                </a:tc>
                <a:tc>
                  <a:txBody>
                    <a:bodyPr/>
                    <a:lstStyle/>
                    <a:p>
                      <a:pPr algn="ctr"/>
                      <a:r>
                        <a:rPr lang="en-US" sz="800" dirty="0">
                          <a:solidFill>
                            <a:srgbClr val="000090"/>
                          </a:solidFill>
                        </a:rPr>
                        <a:t>Off</a:t>
                      </a:r>
                    </a:p>
                  </a:txBody>
                  <a:tcPr/>
                </a:tc>
                <a:tc>
                  <a:txBody>
                    <a:bodyPr/>
                    <a:lstStyle/>
                    <a:p>
                      <a:pPr algn="ctr"/>
                      <a:r>
                        <a:rPr lang="en-US" sz="800" dirty="0">
                          <a:solidFill>
                            <a:srgbClr val="000090"/>
                          </a:solidFill>
                        </a:rPr>
                        <a:t>Easy 4 miles</a:t>
                      </a:r>
                    </a:p>
                  </a:txBody>
                  <a:tcPr/>
                </a:tc>
                <a:tc>
                  <a:txBody>
                    <a:bodyPr/>
                    <a:lstStyle/>
                    <a:p>
                      <a:pPr algn="ctr"/>
                      <a:r>
                        <a:rPr lang="en-US" sz="800" dirty="0">
                          <a:solidFill>
                            <a:srgbClr val="000090"/>
                          </a:solidFill>
                        </a:rPr>
                        <a:t>Easy 5 miles</a:t>
                      </a:r>
                    </a:p>
                  </a:txBody>
                  <a:tcPr/>
                </a:tc>
                <a:extLst>
                  <a:ext uri="{0D108BD9-81ED-4DB2-BD59-A6C34878D82A}">
                    <a16:rowId xmlns:a16="http://schemas.microsoft.com/office/drawing/2014/main" val="10001"/>
                  </a:ext>
                </a:extLst>
              </a:tr>
              <a:tr h="447251">
                <a:tc>
                  <a:txBody>
                    <a:bodyPr/>
                    <a:lstStyle/>
                    <a:p>
                      <a:pPr algn="ctr"/>
                      <a:r>
                        <a:rPr lang="en-US" sz="800" dirty="0">
                          <a:solidFill>
                            <a:srgbClr val="000090"/>
                          </a:solidFill>
                        </a:rPr>
                        <a:t>Off or easy cross-train</a:t>
                      </a:r>
                    </a:p>
                  </a:txBody>
                  <a:tcPr/>
                </a:tc>
                <a:tc>
                  <a:txBody>
                    <a:bodyPr/>
                    <a:lstStyle/>
                    <a:p>
                      <a:pPr algn="ctr"/>
                      <a:r>
                        <a:rPr lang="en-US" sz="800" baseline="0" dirty="0">
                          <a:solidFill>
                            <a:srgbClr val="000090"/>
                          </a:solidFill>
                        </a:rPr>
                        <a:t>1-mile warm-up, then 8 </a:t>
                      </a:r>
                      <a:r>
                        <a:rPr lang="en-US" sz="800" baseline="0" dirty="0" err="1">
                          <a:solidFill>
                            <a:srgbClr val="000090"/>
                          </a:solidFill>
                        </a:rPr>
                        <a:t>x</a:t>
                      </a:r>
                      <a:r>
                        <a:rPr lang="en-US" sz="800" baseline="0" dirty="0">
                          <a:solidFill>
                            <a:srgbClr val="000090"/>
                          </a:solidFill>
                        </a:rPr>
                        <a:t> 200m fast </a:t>
                      </a:r>
                      <a:r>
                        <a:rPr lang="en-US" sz="800" baseline="0" dirty="0" err="1">
                          <a:solidFill>
                            <a:srgbClr val="000090"/>
                          </a:solidFill>
                        </a:rPr>
                        <a:t>w</a:t>
                      </a:r>
                      <a:r>
                        <a:rPr lang="en-US" sz="800" baseline="0" dirty="0">
                          <a:solidFill>
                            <a:srgbClr val="000090"/>
                          </a:solidFill>
                        </a:rPr>
                        <a:t>/ 200m breaks </a:t>
                      </a:r>
                      <a:endParaRPr lang="en-US" sz="800" dirty="0">
                        <a:solidFill>
                          <a:srgbClr val="000090"/>
                        </a:solidFill>
                      </a:endParaRPr>
                    </a:p>
                  </a:txBody>
                  <a:tcPr/>
                </a:tc>
                <a:tc>
                  <a:txBody>
                    <a:bodyPr/>
                    <a:lstStyle/>
                    <a:p>
                      <a:pPr algn="ctr"/>
                      <a:r>
                        <a:rPr lang="en-US" sz="800" dirty="0">
                          <a:solidFill>
                            <a:srgbClr val="000090"/>
                          </a:solidFill>
                        </a:rPr>
                        <a:t>Easy 4 miles</a:t>
                      </a:r>
                    </a:p>
                  </a:txBody>
                  <a:tcPr/>
                </a:tc>
                <a:tc>
                  <a:txBody>
                    <a:bodyPr/>
                    <a:lstStyle/>
                    <a:p>
                      <a:pPr algn="ct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Moderate</a:t>
                      </a:r>
                      <a:r>
                        <a:rPr lang="en-US" sz="800" baseline="0" dirty="0">
                          <a:solidFill>
                            <a:srgbClr val="000090"/>
                          </a:solidFill>
                        </a:rPr>
                        <a:t> 4 miles</a:t>
                      </a:r>
                      <a:endParaRPr lang="en-US" sz="800" dirty="0">
                        <a:solidFill>
                          <a:srgbClr val="000090"/>
                        </a:solidFill>
                      </a:endParaRPr>
                    </a:p>
                  </a:txBody>
                  <a:tcPr/>
                </a:tc>
                <a:tc>
                  <a:txBody>
                    <a:bodyPr/>
                    <a:lstStyle/>
                    <a:p>
                      <a:pPr algn="ctr"/>
                      <a:r>
                        <a:rPr lang="en-US" sz="800" dirty="0">
                          <a:solidFill>
                            <a:srgbClr val="000090"/>
                          </a:solidFill>
                        </a:rPr>
                        <a:t>Easy 4 miles</a:t>
                      </a:r>
                    </a:p>
                  </a:txBody>
                  <a:tcPr/>
                </a:tc>
                <a:tc>
                  <a:txBody>
                    <a:bodyPr/>
                    <a:lstStyle/>
                    <a:p>
                      <a:pPr algn="ctr"/>
                      <a:r>
                        <a:rPr lang="en-US" sz="800" dirty="0">
                          <a:solidFill>
                            <a:srgbClr val="000090"/>
                          </a:solidFill>
                        </a:rPr>
                        <a:t>Easy 5.5 miles</a:t>
                      </a:r>
                    </a:p>
                  </a:txBody>
                  <a:tcPr/>
                </a:tc>
                <a:extLst>
                  <a:ext uri="{0D108BD9-81ED-4DB2-BD59-A6C34878D82A}">
                    <a16:rowId xmlns:a16="http://schemas.microsoft.com/office/drawing/2014/main" val="10002"/>
                  </a:ext>
                </a:extLst>
              </a:tr>
              <a:tr h="4472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aseline="0" dirty="0">
                          <a:solidFill>
                            <a:srgbClr val="000090"/>
                          </a:solidFill>
                        </a:rPr>
                        <a:t>1-mile warm-up, then 10 </a:t>
                      </a:r>
                      <a:r>
                        <a:rPr lang="en-US" sz="800" baseline="0" dirty="0" err="1">
                          <a:solidFill>
                            <a:srgbClr val="000090"/>
                          </a:solidFill>
                        </a:rPr>
                        <a:t>x</a:t>
                      </a:r>
                      <a:r>
                        <a:rPr lang="en-US" sz="800" baseline="0" dirty="0">
                          <a:solidFill>
                            <a:srgbClr val="000090"/>
                          </a:solidFill>
                        </a:rPr>
                        <a:t> 200m fast </a:t>
                      </a:r>
                      <a:r>
                        <a:rPr lang="en-US" sz="800" baseline="0" dirty="0" err="1">
                          <a:solidFill>
                            <a:srgbClr val="000090"/>
                          </a:solidFill>
                        </a:rPr>
                        <a:t>w</a:t>
                      </a:r>
                      <a:r>
                        <a:rPr lang="en-US" sz="800" baseline="0" dirty="0">
                          <a:solidFill>
                            <a:srgbClr val="000090"/>
                          </a:solidFill>
                        </a:rPr>
                        <a:t>/ 200m breaks </a:t>
                      </a:r>
                      <a:endParaRPr lang="en-US" sz="800" dirty="0">
                        <a:solidFill>
                          <a:srgbClr val="000090"/>
                        </a:solidFill>
                      </a:endParaRPr>
                    </a:p>
                  </a:txBody>
                  <a:tcPr/>
                </a:tc>
                <a:tc>
                  <a:txBody>
                    <a:bodyPr/>
                    <a:lstStyle/>
                    <a:p>
                      <a:pPr algn="ctr"/>
                      <a:r>
                        <a:rPr lang="en-US" sz="800" dirty="0">
                          <a:solidFill>
                            <a:srgbClr val="000090"/>
                          </a:solidFill>
                        </a:rPr>
                        <a:t>Easy 4 miles</a:t>
                      </a:r>
                    </a:p>
                  </a:txBody>
                  <a:tcPr/>
                </a:tc>
                <a:tc>
                  <a:txBody>
                    <a:bodyPr/>
                    <a:lstStyle/>
                    <a:p>
                      <a:pPr algn="ct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Moderate</a:t>
                      </a:r>
                      <a:r>
                        <a:rPr lang="en-US" sz="800" baseline="0" dirty="0">
                          <a:solidFill>
                            <a:srgbClr val="000090"/>
                          </a:solidFill>
                        </a:rPr>
                        <a:t> 5 miles</a:t>
                      </a:r>
                      <a:endParaRPr lang="en-US" sz="800" dirty="0">
                        <a:solidFill>
                          <a:srgbClr val="000090"/>
                        </a:solidFill>
                      </a:endParaRPr>
                    </a:p>
                    <a:p>
                      <a:pPr algn="ctr"/>
                      <a:endParaRPr lang="en-US" sz="800" dirty="0"/>
                    </a:p>
                  </a:txBody>
                  <a:tcPr/>
                </a:tc>
                <a:tc>
                  <a:txBody>
                    <a:bodyPr/>
                    <a:lstStyle/>
                    <a:p>
                      <a:pPr algn="ctr"/>
                      <a:r>
                        <a:rPr lang="en-US" sz="800" dirty="0">
                          <a:solidFill>
                            <a:srgbClr val="000090"/>
                          </a:solidFill>
                        </a:rPr>
                        <a:t>Easy 4 miles</a:t>
                      </a:r>
                    </a:p>
                  </a:txBody>
                  <a:tcPr/>
                </a:tc>
                <a:tc>
                  <a:txBody>
                    <a:bodyPr/>
                    <a:lstStyle/>
                    <a:p>
                      <a:pPr algn="ctr"/>
                      <a:r>
                        <a:rPr lang="en-US" sz="800" dirty="0">
                          <a:solidFill>
                            <a:srgbClr val="000090"/>
                          </a:solidFill>
                        </a:rPr>
                        <a:t>Easy 6 miles</a:t>
                      </a:r>
                    </a:p>
                  </a:txBody>
                  <a:tcPr/>
                </a:tc>
                <a:extLst>
                  <a:ext uri="{0D108BD9-81ED-4DB2-BD59-A6C34878D82A}">
                    <a16:rowId xmlns:a16="http://schemas.microsoft.com/office/drawing/2014/main" val="10003"/>
                  </a:ext>
                </a:extLst>
              </a:tr>
              <a:tr h="4893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aseline="0" dirty="0">
                          <a:solidFill>
                            <a:srgbClr val="000090"/>
                          </a:solidFill>
                        </a:rPr>
                        <a:t>1-mile warm-up, then 12 </a:t>
                      </a:r>
                      <a:r>
                        <a:rPr lang="en-US" sz="800" baseline="0" dirty="0" err="1">
                          <a:solidFill>
                            <a:srgbClr val="000090"/>
                          </a:solidFill>
                        </a:rPr>
                        <a:t>x</a:t>
                      </a:r>
                      <a:r>
                        <a:rPr lang="en-US" sz="800" baseline="0" dirty="0">
                          <a:solidFill>
                            <a:srgbClr val="000090"/>
                          </a:solidFill>
                        </a:rPr>
                        <a:t> 200m fast </a:t>
                      </a:r>
                      <a:r>
                        <a:rPr lang="en-US" sz="800" baseline="0" dirty="0" err="1">
                          <a:solidFill>
                            <a:srgbClr val="000090"/>
                          </a:solidFill>
                        </a:rPr>
                        <a:t>w</a:t>
                      </a:r>
                      <a:r>
                        <a:rPr lang="en-US" sz="800" baseline="0" dirty="0">
                          <a:solidFill>
                            <a:srgbClr val="000090"/>
                          </a:solidFill>
                        </a:rPr>
                        <a:t>/ 200m breaks </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p>
                      <a:pPr algn="ct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p>
                      <a:pPr algn="ctr"/>
                      <a:endParaRPr lang="en-US" sz="800" dirty="0">
                        <a:solidFill>
                          <a:srgbClr val="000090"/>
                        </a:solidFill>
                      </a:endParaRPr>
                    </a:p>
                  </a:txBody>
                  <a:tcPr/>
                </a:tc>
                <a:tc>
                  <a:txBody>
                    <a:bodyPr/>
                    <a:lstStyle/>
                    <a:p>
                      <a:pPr algn="ctr"/>
                      <a:r>
                        <a:rPr lang="en-US" sz="800" dirty="0">
                          <a:solidFill>
                            <a:srgbClr val="000090"/>
                          </a:solidFill>
                        </a:rPr>
                        <a:t>10k</a:t>
                      </a:r>
                      <a:r>
                        <a:rPr lang="en-US" sz="800" baseline="0" dirty="0">
                          <a:solidFill>
                            <a:srgbClr val="000090"/>
                          </a:solidFill>
                        </a:rPr>
                        <a:t> progression from moderate pace down to within 30 </a:t>
                      </a:r>
                      <a:r>
                        <a:rPr lang="en-US" sz="800" baseline="0" dirty="0" err="1">
                          <a:solidFill>
                            <a:srgbClr val="000090"/>
                          </a:solidFill>
                        </a:rPr>
                        <a:t>secs</a:t>
                      </a:r>
                      <a:r>
                        <a:rPr lang="en-US" sz="800" baseline="0" dirty="0">
                          <a:solidFill>
                            <a:srgbClr val="000090"/>
                          </a:solidFill>
                        </a:rPr>
                        <a:t>;/mile of goal pace</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7 miles</a:t>
                      </a:r>
                    </a:p>
                  </a:txBody>
                  <a:tcPr/>
                </a:tc>
                <a:extLst>
                  <a:ext uri="{0D108BD9-81ED-4DB2-BD59-A6C34878D82A}">
                    <a16:rowId xmlns:a16="http://schemas.microsoft.com/office/drawing/2014/main" val="10004"/>
                  </a:ext>
                </a:extLst>
              </a:tr>
              <a:tr h="4729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a:t>
                      </a:r>
                      <a:r>
                        <a:rPr lang="en-US" sz="800" baseline="0" dirty="0">
                          <a:solidFill>
                            <a:srgbClr val="000090"/>
                          </a:solidFill>
                        </a:rPr>
                        <a:t> </a:t>
                      </a:r>
                      <a:r>
                        <a:rPr lang="en-US" sz="800" dirty="0">
                          <a:solidFill>
                            <a:srgbClr val="000090"/>
                          </a:solidFill>
                        </a:rPr>
                        <a:t>warm-up, then 6 </a:t>
                      </a:r>
                      <a:r>
                        <a:rPr lang="en-US" sz="800" dirty="0" err="1">
                          <a:solidFill>
                            <a:srgbClr val="000090"/>
                          </a:solidFill>
                        </a:rPr>
                        <a:t>x</a:t>
                      </a:r>
                      <a:r>
                        <a:rPr lang="en-US" sz="800" dirty="0">
                          <a:solidFill>
                            <a:srgbClr val="000090"/>
                          </a:solidFill>
                        </a:rPr>
                        <a:t> 400m @ 5k goal pace </a:t>
                      </a:r>
                      <a:r>
                        <a:rPr lang="en-US" sz="800" dirty="0" err="1">
                          <a:solidFill>
                            <a:srgbClr val="000090"/>
                          </a:solidFill>
                        </a:rPr>
                        <a:t>w</a:t>
                      </a:r>
                      <a:r>
                        <a:rPr lang="en-US" sz="800" dirty="0">
                          <a:solidFill>
                            <a:srgbClr val="000090"/>
                          </a:solidFill>
                        </a:rPr>
                        <a:t>/ 200m</a:t>
                      </a:r>
                      <a:r>
                        <a:rPr lang="en-US" sz="800" baseline="0" dirty="0">
                          <a:solidFill>
                            <a:srgbClr val="000090"/>
                          </a:solidFill>
                        </a:rPr>
                        <a:t> breaks</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p>
                      <a:pPr algn="ctr"/>
                      <a:endParaRPr lang="en-US" sz="800" dirty="0">
                        <a:solidFill>
                          <a:srgbClr val="000090"/>
                        </a:solidFill>
                      </a:endParaRPr>
                    </a:p>
                  </a:txBody>
                  <a:tcPr/>
                </a:tc>
                <a:tc>
                  <a:txBody>
                    <a:bodyPr/>
                    <a:lstStyle/>
                    <a:p>
                      <a:pPr algn="ct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Warm-up,</a:t>
                      </a:r>
                      <a:r>
                        <a:rPr lang="en-US" sz="800" baseline="0" dirty="0">
                          <a:solidFill>
                            <a:srgbClr val="000090"/>
                          </a:solidFill>
                        </a:rPr>
                        <a:t> then 8k tempo @ 45 seconds/mile slower than goal race pace</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8 miles</a:t>
                      </a:r>
                    </a:p>
                  </a:txBody>
                  <a:tcPr/>
                </a:tc>
                <a:extLst>
                  <a:ext uri="{0D108BD9-81ED-4DB2-BD59-A6C34878D82A}">
                    <a16:rowId xmlns:a16="http://schemas.microsoft.com/office/drawing/2014/main" val="10005"/>
                  </a:ext>
                </a:extLst>
              </a:tr>
              <a:tr h="4729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8 </a:t>
                      </a:r>
                      <a:r>
                        <a:rPr lang="en-US" sz="800" dirty="0" err="1">
                          <a:solidFill>
                            <a:srgbClr val="000090"/>
                          </a:solidFill>
                        </a:rPr>
                        <a:t>x</a:t>
                      </a:r>
                      <a:r>
                        <a:rPr lang="en-US" sz="800" dirty="0">
                          <a:solidFill>
                            <a:srgbClr val="000090"/>
                          </a:solidFill>
                        </a:rPr>
                        <a:t> 400m @ 5k goal pace </a:t>
                      </a:r>
                      <a:r>
                        <a:rPr lang="en-US" sz="800" dirty="0" err="1">
                          <a:solidFill>
                            <a:srgbClr val="000090"/>
                          </a:solidFill>
                        </a:rPr>
                        <a:t>w</a:t>
                      </a:r>
                      <a:r>
                        <a:rPr lang="en-US" sz="800" dirty="0">
                          <a:solidFill>
                            <a:srgbClr val="000090"/>
                          </a:solidFill>
                        </a:rPr>
                        <a:t>/ 200m</a:t>
                      </a:r>
                      <a:r>
                        <a:rPr lang="en-US" sz="800" baseline="0" dirty="0">
                          <a:solidFill>
                            <a:srgbClr val="000090"/>
                          </a:solidFill>
                        </a:rPr>
                        <a:t> breaks</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4 miles</a:t>
                      </a:r>
                    </a:p>
                  </a:txBody>
                  <a:tcPr/>
                </a:tc>
                <a:tc>
                  <a:txBody>
                    <a:bodyPr/>
                    <a:lstStyle/>
                    <a:p>
                      <a:pPr algn="ctr"/>
                      <a:r>
                        <a:rPr lang="en-US" sz="800" dirty="0">
                          <a:solidFill>
                            <a:srgbClr val="000090"/>
                          </a:solidFill>
                        </a:rPr>
                        <a:t>10k</a:t>
                      </a:r>
                      <a:r>
                        <a:rPr lang="en-US" sz="800" baseline="0" dirty="0">
                          <a:solidFill>
                            <a:srgbClr val="000090"/>
                          </a:solidFill>
                        </a:rPr>
                        <a:t> progression from moderate pace down to within 30 </a:t>
                      </a:r>
                      <a:r>
                        <a:rPr lang="en-US" sz="800" baseline="0" dirty="0" err="1">
                          <a:solidFill>
                            <a:srgbClr val="000090"/>
                          </a:solidFill>
                        </a:rPr>
                        <a:t>secs</a:t>
                      </a:r>
                      <a:r>
                        <a:rPr lang="en-US" sz="800" baseline="0" dirty="0">
                          <a:solidFill>
                            <a:srgbClr val="000090"/>
                          </a:solidFill>
                        </a:rPr>
                        <a:t>;/mile of goal pace</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9 miles</a:t>
                      </a:r>
                    </a:p>
                  </a:txBody>
                  <a:tcPr/>
                </a:tc>
                <a:extLst>
                  <a:ext uri="{0D108BD9-81ED-4DB2-BD59-A6C34878D82A}">
                    <a16:rowId xmlns:a16="http://schemas.microsoft.com/office/drawing/2014/main" val="10006"/>
                  </a:ext>
                </a:extLst>
              </a:tr>
              <a:tr h="4641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3 </a:t>
                      </a:r>
                      <a:r>
                        <a:rPr lang="en-US" sz="800" dirty="0" err="1">
                          <a:solidFill>
                            <a:srgbClr val="000090"/>
                          </a:solidFill>
                        </a:rPr>
                        <a:t>x</a:t>
                      </a:r>
                      <a:r>
                        <a:rPr lang="en-US" sz="800" dirty="0">
                          <a:solidFill>
                            <a:srgbClr val="000090"/>
                          </a:solidFill>
                        </a:rPr>
                        <a:t> 1 mile @ 10k goal 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1" dirty="0">
                          <a:solidFill>
                            <a:srgbClr val="000090"/>
                          </a:solidFill>
                        </a:rPr>
                        <a:t>8k time-trial! </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“Not</a:t>
                      </a:r>
                      <a:r>
                        <a:rPr lang="en-US" sz="800" baseline="0" dirty="0">
                          <a:solidFill>
                            <a:srgbClr val="000090"/>
                          </a:solidFill>
                        </a:rPr>
                        <a:t>-so-easy” 6</a:t>
                      </a:r>
                      <a:r>
                        <a:rPr lang="en-US" sz="800" dirty="0">
                          <a:solidFill>
                            <a:srgbClr val="000090"/>
                          </a:solidFill>
                        </a:rPr>
                        <a:t> miles (long</a:t>
                      </a:r>
                      <a:r>
                        <a:rPr lang="en-US" sz="800" baseline="0" dirty="0">
                          <a:solidFill>
                            <a:srgbClr val="000090"/>
                          </a:solidFill>
                        </a:rPr>
                        <a:t> s</a:t>
                      </a:r>
                      <a:r>
                        <a:rPr lang="en-US" sz="800" dirty="0">
                          <a:solidFill>
                            <a:srgbClr val="000090"/>
                          </a:solidFill>
                        </a:rPr>
                        <a:t>ub-threshold)</a:t>
                      </a:r>
                    </a:p>
                  </a:txBody>
                  <a:tcPr/>
                </a:tc>
                <a:extLst>
                  <a:ext uri="{0D108BD9-81ED-4DB2-BD59-A6C34878D82A}">
                    <a16:rowId xmlns:a16="http://schemas.microsoft.com/office/drawing/2014/main" val="10007"/>
                  </a:ext>
                </a:extLst>
              </a:tr>
              <a:tr h="5188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6 </a:t>
                      </a:r>
                      <a:r>
                        <a:rPr lang="en-US" sz="800" dirty="0" err="1">
                          <a:solidFill>
                            <a:srgbClr val="000090"/>
                          </a:solidFill>
                        </a:rPr>
                        <a:t>x</a:t>
                      </a:r>
                      <a:r>
                        <a:rPr lang="en-US" sz="800" dirty="0">
                          <a:solidFill>
                            <a:srgbClr val="000090"/>
                          </a:solidFill>
                        </a:rPr>
                        <a:t> 1,000m @ 10k goal 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4 miles</a:t>
                      </a:r>
                    </a:p>
                  </a:txBody>
                  <a:tcPr/>
                </a:tc>
                <a:tc>
                  <a:txBody>
                    <a:bodyPr/>
                    <a:lstStyle/>
                    <a:p>
                      <a:pPr algn="ctr"/>
                      <a:r>
                        <a:rPr lang="en-US" sz="800" dirty="0">
                          <a:solidFill>
                            <a:srgbClr val="000090"/>
                          </a:solidFill>
                        </a:rPr>
                        <a:t>10k</a:t>
                      </a:r>
                      <a:r>
                        <a:rPr lang="en-US" sz="800" baseline="0" dirty="0">
                          <a:solidFill>
                            <a:srgbClr val="000090"/>
                          </a:solidFill>
                        </a:rPr>
                        <a:t> progression from moderate pace down to within 30 </a:t>
                      </a:r>
                      <a:r>
                        <a:rPr lang="en-US" sz="800" baseline="0" dirty="0" err="1">
                          <a:solidFill>
                            <a:srgbClr val="000090"/>
                          </a:solidFill>
                        </a:rPr>
                        <a:t>secs</a:t>
                      </a:r>
                      <a:r>
                        <a:rPr lang="en-US" sz="800" baseline="0" dirty="0">
                          <a:solidFill>
                            <a:srgbClr val="000090"/>
                          </a:solidFill>
                        </a:rPr>
                        <a:t>;/mile of goal pace</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10 miles</a:t>
                      </a:r>
                    </a:p>
                  </a:txBody>
                  <a:tcPr/>
                </a:tc>
                <a:extLst>
                  <a:ext uri="{0D108BD9-81ED-4DB2-BD59-A6C34878D82A}">
                    <a16:rowId xmlns:a16="http://schemas.microsoft.com/office/drawing/2014/main" val="10008"/>
                  </a:ext>
                </a:extLst>
              </a:tr>
              <a:tr h="4641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4 </a:t>
                      </a:r>
                      <a:r>
                        <a:rPr lang="en-US" sz="800" dirty="0" err="1">
                          <a:solidFill>
                            <a:srgbClr val="000090"/>
                          </a:solidFill>
                        </a:rPr>
                        <a:t>x</a:t>
                      </a:r>
                      <a:r>
                        <a:rPr lang="en-US" sz="800" dirty="0">
                          <a:solidFill>
                            <a:srgbClr val="000090"/>
                          </a:solidFill>
                        </a:rPr>
                        <a:t> 1 mile @ 10k goal 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aseline="0" dirty="0">
                          <a:solidFill>
                            <a:srgbClr val="000090"/>
                          </a:solidFill>
                        </a:rPr>
                        <a:t>10k tempo @ 45 seconds/mile slower than goal race pace</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“Not</a:t>
                      </a:r>
                      <a:r>
                        <a:rPr lang="en-US" sz="800" baseline="0" dirty="0">
                          <a:solidFill>
                            <a:srgbClr val="000090"/>
                          </a:solidFill>
                        </a:rPr>
                        <a:t>-so-easy” 8</a:t>
                      </a:r>
                      <a:r>
                        <a:rPr lang="en-US" sz="800" dirty="0">
                          <a:solidFill>
                            <a:srgbClr val="000090"/>
                          </a:solidFill>
                        </a:rPr>
                        <a:t> miles (long</a:t>
                      </a:r>
                      <a:r>
                        <a:rPr lang="en-US" sz="800" baseline="0" dirty="0">
                          <a:solidFill>
                            <a:srgbClr val="000090"/>
                          </a:solidFill>
                        </a:rPr>
                        <a:t> s</a:t>
                      </a:r>
                      <a:r>
                        <a:rPr lang="en-US" sz="800" dirty="0">
                          <a:solidFill>
                            <a:srgbClr val="000090"/>
                          </a:solidFill>
                        </a:rPr>
                        <a:t>ub-threshold)</a:t>
                      </a:r>
                    </a:p>
                  </a:txBody>
                  <a:tcPr/>
                </a:tc>
                <a:extLst>
                  <a:ext uri="{0D108BD9-81ED-4DB2-BD59-A6C34878D82A}">
                    <a16:rowId xmlns:a16="http://schemas.microsoft.com/office/drawing/2014/main" val="10009"/>
                  </a:ext>
                </a:extLst>
              </a:tr>
              <a:tr h="4945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4 </a:t>
                      </a:r>
                      <a:r>
                        <a:rPr lang="en-US" sz="800" dirty="0" err="1">
                          <a:solidFill>
                            <a:srgbClr val="000090"/>
                          </a:solidFill>
                        </a:rPr>
                        <a:t>x</a:t>
                      </a:r>
                      <a:r>
                        <a:rPr lang="en-US" sz="800" dirty="0">
                          <a:solidFill>
                            <a:srgbClr val="000090"/>
                          </a:solidFill>
                        </a:rPr>
                        <a:t> 2,000m @ 10k goal 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10k</a:t>
                      </a:r>
                      <a:r>
                        <a:rPr lang="en-US" sz="800" baseline="0" dirty="0">
                          <a:solidFill>
                            <a:srgbClr val="000090"/>
                          </a:solidFill>
                        </a:rPr>
                        <a:t> progression from moderate pace down to a within 30 </a:t>
                      </a:r>
                      <a:r>
                        <a:rPr lang="en-US" sz="800" baseline="0" dirty="0" err="1">
                          <a:solidFill>
                            <a:srgbClr val="000090"/>
                          </a:solidFill>
                        </a:rPr>
                        <a:t>secs</a:t>
                      </a:r>
                      <a:r>
                        <a:rPr lang="en-US" sz="800" baseline="0" dirty="0">
                          <a:solidFill>
                            <a:srgbClr val="000090"/>
                          </a:solidFill>
                        </a:rPr>
                        <a:t>;/mile of goal pace</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12 miles</a:t>
                      </a:r>
                    </a:p>
                  </a:txBody>
                  <a:tcPr/>
                </a:tc>
                <a:extLst>
                  <a:ext uri="{0D108BD9-81ED-4DB2-BD59-A6C34878D82A}">
                    <a16:rowId xmlns:a16="http://schemas.microsoft.com/office/drawing/2014/main" val="10010"/>
                  </a:ext>
                </a:extLst>
              </a:tr>
              <a:tr h="4641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5 </a:t>
                      </a:r>
                      <a:r>
                        <a:rPr lang="en-US" sz="800" dirty="0" err="1">
                          <a:solidFill>
                            <a:srgbClr val="000090"/>
                          </a:solidFill>
                        </a:rPr>
                        <a:t>x</a:t>
                      </a:r>
                      <a:r>
                        <a:rPr lang="en-US" sz="800" dirty="0">
                          <a:solidFill>
                            <a:srgbClr val="000090"/>
                          </a:solidFill>
                        </a:rPr>
                        <a:t> 1 mile @ 10k goal 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algn="ctr"/>
                      <a:r>
                        <a:rPr lang="en-US" sz="800" dirty="0">
                          <a:solidFill>
                            <a:srgbClr val="000090"/>
                          </a:solidFill>
                        </a:rPr>
                        <a:t>Easy 4 miles</a:t>
                      </a:r>
                    </a:p>
                  </a:txBody>
                  <a:tcPr/>
                </a:tc>
                <a:tc>
                  <a:txBody>
                    <a:bodyPr/>
                    <a:lstStyle/>
                    <a:p>
                      <a:pPr algn="ctr"/>
                      <a:r>
                        <a:rPr lang="en-US" sz="800" baseline="0" dirty="0">
                          <a:solidFill>
                            <a:srgbClr val="000090"/>
                          </a:solidFill>
                        </a:rPr>
                        <a:t>8k tempo @ 45 seconds/mile slower than goal race pace</a:t>
                      </a:r>
                      <a:endParaRPr lang="en-US" sz="800" dirty="0">
                        <a:solidFill>
                          <a:srgbClr val="00009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4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8 miles</a:t>
                      </a:r>
                    </a:p>
                  </a:txBody>
                  <a:tcPr/>
                </a:tc>
                <a:extLst>
                  <a:ext uri="{0D108BD9-81ED-4DB2-BD59-A6C34878D82A}">
                    <a16:rowId xmlns:a16="http://schemas.microsoft.com/office/drawing/2014/main" val="10011"/>
                  </a:ext>
                </a:extLst>
              </a:tr>
              <a:tr h="4729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3 </a:t>
                      </a:r>
                      <a:r>
                        <a:rPr lang="en-US" sz="800" dirty="0" err="1">
                          <a:solidFill>
                            <a:srgbClr val="000090"/>
                          </a:solidFill>
                        </a:rPr>
                        <a:t>x</a:t>
                      </a:r>
                      <a:r>
                        <a:rPr lang="en-US" sz="800" dirty="0">
                          <a:solidFill>
                            <a:srgbClr val="000090"/>
                          </a:solidFill>
                        </a:rPr>
                        <a:t> 1 mile @ 10k goal 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txBody>
                  <a:tcPr/>
                </a:tc>
                <a:tc>
                  <a:txBody>
                    <a:bodyPr/>
                    <a:lstStyle/>
                    <a:p>
                      <a:pPr algn="ctr"/>
                      <a:r>
                        <a:rPr lang="en-US" sz="800" dirty="0">
                          <a:solidFill>
                            <a:srgbClr val="000090"/>
                          </a:solidFill>
                        </a:rPr>
                        <a:t>Easy 3 miles</a:t>
                      </a:r>
                    </a:p>
                  </a:txBody>
                  <a:tcPr/>
                </a:tc>
                <a:tc>
                  <a:txBody>
                    <a:bodyPr/>
                    <a:lstStyle/>
                    <a:p>
                      <a:pPr algn="ctr"/>
                      <a:r>
                        <a:rPr lang="en-US" sz="800" dirty="0">
                          <a:solidFill>
                            <a:srgbClr val="000090"/>
                          </a:solidFill>
                        </a:rPr>
                        <a:t>1-mile warm-up, then 2 </a:t>
                      </a:r>
                      <a:r>
                        <a:rPr lang="en-US" sz="800" dirty="0" err="1">
                          <a:solidFill>
                            <a:srgbClr val="000090"/>
                          </a:solidFill>
                        </a:rPr>
                        <a:t>x</a:t>
                      </a:r>
                      <a:r>
                        <a:rPr lang="en-US" sz="800" dirty="0">
                          <a:solidFill>
                            <a:srgbClr val="000090"/>
                          </a:solidFill>
                        </a:rPr>
                        <a:t> 1k @ race pace. </a:t>
                      </a:r>
                    </a:p>
                  </a:txBody>
                  <a:tcPr/>
                </a:tc>
                <a:tc>
                  <a:txBody>
                    <a:bodyPr/>
                    <a:lstStyle/>
                    <a:p>
                      <a:pPr algn="ctr"/>
                      <a:r>
                        <a:rPr lang="en-US" sz="800" dirty="0">
                          <a:solidFill>
                            <a:srgbClr val="000090"/>
                          </a:solidFill>
                        </a:rPr>
                        <a:t>Off</a:t>
                      </a:r>
                    </a:p>
                  </a:txBody>
                  <a:tcPr/>
                </a:tc>
                <a:tc>
                  <a:txBody>
                    <a:bodyPr/>
                    <a:lstStyle/>
                    <a:p>
                      <a:pPr algn="ctr"/>
                      <a:r>
                        <a:rPr lang="en-US" sz="800" dirty="0">
                          <a:solidFill>
                            <a:srgbClr val="000090"/>
                          </a:solidFill>
                        </a:rPr>
                        <a:t>Easy 2k warm-up, then 4</a:t>
                      </a:r>
                      <a:r>
                        <a:rPr lang="en-US" sz="800" baseline="0" dirty="0">
                          <a:solidFill>
                            <a:srgbClr val="000090"/>
                          </a:solidFill>
                        </a:rPr>
                        <a:t> </a:t>
                      </a:r>
                      <a:r>
                        <a:rPr lang="en-US" sz="800" baseline="0" dirty="0" err="1">
                          <a:solidFill>
                            <a:srgbClr val="000090"/>
                          </a:solidFill>
                        </a:rPr>
                        <a:t>x</a:t>
                      </a:r>
                      <a:r>
                        <a:rPr lang="en-US" sz="800" baseline="0" dirty="0">
                          <a:solidFill>
                            <a:srgbClr val="000090"/>
                          </a:solidFill>
                        </a:rPr>
                        <a:t> :30 </a:t>
                      </a:r>
                      <a:r>
                        <a:rPr lang="en-US" sz="800" baseline="0" dirty="0" err="1">
                          <a:solidFill>
                            <a:srgbClr val="000090"/>
                          </a:solidFill>
                        </a:rPr>
                        <a:t>secs</a:t>
                      </a:r>
                      <a:r>
                        <a:rPr lang="en-US" sz="800" baseline="0" dirty="0">
                          <a:solidFill>
                            <a:srgbClr val="000090"/>
                          </a:solidFill>
                        </a:rPr>
                        <a:t>. @ race pace</a:t>
                      </a:r>
                      <a:endParaRPr lang="en-US" sz="800" dirty="0">
                        <a:solidFill>
                          <a:srgbClr val="000090"/>
                        </a:solidFill>
                      </a:endParaRPr>
                    </a:p>
                  </a:txBody>
                  <a:tcPr/>
                </a:tc>
                <a:tc>
                  <a:txBody>
                    <a:bodyPr/>
                    <a:lstStyle/>
                    <a:p>
                      <a:pPr algn="ctr"/>
                      <a:r>
                        <a:rPr lang="en-US" sz="800" b="1" dirty="0">
                          <a:solidFill>
                            <a:srgbClr val="000090"/>
                          </a:solidFill>
                        </a:rPr>
                        <a:t>Goal: 1:10:00</a:t>
                      </a:r>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544738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179" y="1"/>
            <a:ext cx="8740584" cy="866587"/>
          </a:xfrm>
        </p:spPr>
        <p:txBody>
          <a:bodyPr/>
          <a:lstStyle/>
          <a:p>
            <a:pPr algn="just"/>
            <a:r>
              <a:rPr lang="en-US" sz="2600" dirty="0"/>
              <a:t>Half-marathon training with a best of 2:30 and a goal of 2:25</a:t>
            </a:r>
          </a:p>
        </p:txBody>
      </p:sp>
      <p:graphicFrame>
        <p:nvGraphicFramePr>
          <p:cNvPr id="5" name="Content Placeholder 4"/>
          <p:cNvGraphicFramePr>
            <a:graphicFrameLocks noGrp="1"/>
          </p:cNvGraphicFramePr>
          <p:nvPr>
            <p:ph idx="1"/>
          </p:nvPr>
        </p:nvGraphicFramePr>
        <p:xfrm>
          <a:off x="209179" y="866588"/>
          <a:ext cx="8740585" cy="5991411"/>
        </p:xfrm>
        <a:graphic>
          <a:graphicData uri="http://schemas.openxmlformats.org/drawingml/2006/table">
            <a:tbl>
              <a:tblPr firstRow="1" bandRow="1">
                <a:tableStyleId>{1FECB4D8-DB02-4DC6-A0A2-4F2EBAE1DC90}</a:tableStyleId>
              </a:tblPr>
              <a:tblGrid>
                <a:gridCol w="941292">
                  <a:extLst>
                    <a:ext uri="{9D8B030D-6E8A-4147-A177-3AD203B41FA5}">
                      <a16:colId xmlns:a16="http://schemas.microsoft.com/office/drawing/2014/main" val="20000"/>
                    </a:ext>
                  </a:extLst>
                </a:gridCol>
                <a:gridCol w="1688353">
                  <a:extLst>
                    <a:ext uri="{9D8B030D-6E8A-4147-A177-3AD203B41FA5}">
                      <a16:colId xmlns:a16="http://schemas.microsoft.com/office/drawing/2014/main" val="20001"/>
                    </a:ext>
                  </a:extLst>
                </a:gridCol>
                <a:gridCol w="1314823">
                  <a:extLst>
                    <a:ext uri="{9D8B030D-6E8A-4147-A177-3AD203B41FA5}">
                      <a16:colId xmlns:a16="http://schemas.microsoft.com/office/drawing/2014/main" val="20002"/>
                    </a:ext>
                  </a:extLst>
                </a:gridCol>
                <a:gridCol w="1090706">
                  <a:extLst>
                    <a:ext uri="{9D8B030D-6E8A-4147-A177-3AD203B41FA5}">
                      <a16:colId xmlns:a16="http://schemas.microsoft.com/office/drawing/2014/main" val="20003"/>
                    </a:ext>
                  </a:extLst>
                </a:gridCol>
                <a:gridCol w="1553882">
                  <a:extLst>
                    <a:ext uri="{9D8B030D-6E8A-4147-A177-3AD203B41FA5}">
                      <a16:colId xmlns:a16="http://schemas.microsoft.com/office/drawing/2014/main" val="20004"/>
                    </a:ext>
                  </a:extLst>
                </a:gridCol>
                <a:gridCol w="1030941">
                  <a:extLst>
                    <a:ext uri="{9D8B030D-6E8A-4147-A177-3AD203B41FA5}">
                      <a16:colId xmlns:a16="http://schemas.microsoft.com/office/drawing/2014/main" val="20005"/>
                    </a:ext>
                  </a:extLst>
                </a:gridCol>
                <a:gridCol w="1120588">
                  <a:extLst>
                    <a:ext uri="{9D8B030D-6E8A-4147-A177-3AD203B41FA5}">
                      <a16:colId xmlns:a16="http://schemas.microsoft.com/office/drawing/2014/main" val="20006"/>
                    </a:ext>
                  </a:extLst>
                </a:gridCol>
              </a:tblGrid>
              <a:tr h="587976">
                <a:tc>
                  <a:txBody>
                    <a:bodyPr/>
                    <a:lstStyle/>
                    <a:p>
                      <a:pPr algn="ctr"/>
                      <a:r>
                        <a:rPr lang="en-US" sz="1600" dirty="0"/>
                        <a:t>Monday</a:t>
                      </a:r>
                    </a:p>
                  </a:txBody>
                  <a:tcPr/>
                </a:tc>
                <a:tc>
                  <a:txBody>
                    <a:bodyPr/>
                    <a:lstStyle/>
                    <a:p>
                      <a:pPr algn="ctr"/>
                      <a:r>
                        <a:rPr lang="en-US" sz="1600" dirty="0"/>
                        <a:t>Tuesday</a:t>
                      </a:r>
                    </a:p>
                  </a:txBody>
                  <a:tcPr/>
                </a:tc>
                <a:tc>
                  <a:txBody>
                    <a:bodyPr/>
                    <a:lstStyle/>
                    <a:p>
                      <a:pPr algn="ctr"/>
                      <a:r>
                        <a:rPr lang="en-US" sz="1600" dirty="0"/>
                        <a:t>Wednesday</a:t>
                      </a:r>
                    </a:p>
                  </a:txBody>
                  <a:tcPr/>
                </a:tc>
                <a:tc>
                  <a:txBody>
                    <a:bodyPr/>
                    <a:lstStyle/>
                    <a:p>
                      <a:pPr algn="ctr"/>
                      <a:r>
                        <a:rPr lang="en-US" sz="1600" dirty="0"/>
                        <a:t>Thursday</a:t>
                      </a:r>
                    </a:p>
                  </a:txBody>
                  <a:tcPr/>
                </a:tc>
                <a:tc>
                  <a:txBody>
                    <a:bodyPr/>
                    <a:lstStyle/>
                    <a:p>
                      <a:pPr algn="ctr"/>
                      <a:r>
                        <a:rPr lang="en-US" sz="1600" dirty="0"/>
                        <a:t>Friday</a:t>
                      </a:r>
                    </a:p>
                  </a:txBody>
                  <a:tcPr/>
                </a:tc>
                <a:tc>
                  <a:txBody>
                    <a:bodyPr/>
                    <a:lstStyle/>
                    <a:p>
                      <a:pPr algn="ctr"/>
                      <a:r>
                        <a:rPr lang="en-US" sz="1600" dirty="0"/>
                        <a:t>Saturday</a:t>
                      </a:r>
                    </a:p>
                  </a:txBody>
                  <a:tcPr/>
                </a:tc>
                <a:tc>
                  <a:txBody>
                    <a:bodyPr/>
                    <a:lstStyle/>
                    <a:p>
                      <a:pPr algn="ctr"/>
                      <a:r>
                        <a:rPr lang="en-US" sz="1600" dirty="0"/>
                        <a:t>Sunday</a:t>
                      </a:r>
                    </a:p>
                  </a:txBody>
                  <a:tcPr/>
                </a:tc>
                <a:extLst>
                  <a:ext uri="{0D108BD9-81ED-4DB2-BD59-A6C34878D82A}">
                    <a16:rowId xmlns:a16="http://schemas.microsoft.com/office/drawing/2014/main" val="10000"/>
                  </a:ext>
                </a:extLst>
              </a:tr>
              <a:tr h="2408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a:t>
                      </a:r>
                    </a:p>
                  </a:txBody>
                  <a:tcPr/>
                </a:tc>
                <a:tc>
                  <a:txBody>
                    <a:bodyPr/>
                    <a:lstStyle/>
                    <a:p>
                      <a:pPr algn="ctr"/>
                      <a:r>
                        <a:rPr lang="en-US" sz="800" dirty="0">
                          <a:solidFill>
                            <a:srgbClr val="000090"/>
                          </a:solidFill>
                        </a:rPr>
                        <a:t>Easy 4</a:t>
                      </a:r>
                      <a:r>
                        <a:rPr lang="en-US" sz="800" baseline="0" dirty="0">
                          <a:solidFill>
                            <a:srgbClr val="000090"/>
                          </a:solidFill>
                        </a:rPr>
                        <a:t> miles</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Off</a:t>
                      </a: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6 miles</a:t>
                      </a:r>
                    </a:p>
                  </a:txBody>
                  <a:tcPr/>
                </a:tc>
                <a:extLst>
                  <a:ext uri="{0D108BD9-81ED-4DB2-BD59-A6C34878D82A}">
                    <a16:rowId xmlns:a16="http://schemas.microsoft.com/office/drawing/2014/main" val="10001"/>
                  </a:ext>
                </a:extLst>
              </a:tr>
              <a:tr h="447251">
                <a:tc>
                  <a:txBody>
                    <a:bodyPr/>
                    <a:lstStyle/>
                    <a:p>
                      <a:pPr algn="ctr"/>
                      <a:r>
                        <a:rPr lang="en-US" sz="800" dirty="0">
                          <a:solidFill>
                            <a:srgbClr val="000090"/>
                          </a:solidFill>
                        </a:rPr>
                        <a:t>Off or easy cross-train</a:t>
                      </a:r>
                    </a:p>
                  </a:txBody>
                  <a:tcPr/>
                </a:tc>
                <a:tc>
                  <a:txBody>
                    <a:bodyPr/>
                    <a:lstStyle/>
                    <a:p>
                      <a:pPr algn="ctr"/>
                      <a:r>
                        <a:rPr lang="en-US" sz="800" baseline="0" dirty="0">
                          <a:solidFill>
                            <a:srgbClr val="000090"/>
                          </a:solidFill>
                        </a:rPr>
                        <a:t>1-mile warm-up, then 8 </a:t>
                      </a:r>
                      <a:r>
                        <a:rPr lang="en-US" sz="800" baseline="0" dirty="0" err="1">
                          <a:solidFill>
                            <a:srgbClr val="000090"/>
                          </a:solidFill>
                        </a:rPr>
                        <a:t>x</a:t>
                      </a:r>
                      <a:r>
                        <a:rPr lang="en-US" sz="800" baseline="0" dirty="0">
                          <a:solidFill>
                            <a:srgbClr val="000090"/>
                          </a:solidFill>
                        </a:rPr>
                        <a:t> 200m fast </a:t>
                      </a:r>
                      <a:r>
                        <a:rPr lang="en-US" sz="800" baseline="0" dirty="0" err="1">
                          <a:solidFill>
                            <a:srgbClr val="000090"/>
                          </a:solidFill>
                        </a:rPr>
                        <a:t>w</a:t>
                      </a:r>
                      <a:r>
                        <a:rPr lang="en-US" sz="800" baseline="0" dirty="0">
                          <a:solidFill>
                            <a:srgbClr val="000090"/>
                          </a:solidFill>
                        </a:rPr>
                        <a:t>/ 200m breaks </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Moderate</a:t>
                      </a:r>
                      <a:r>
                        <a:rPr lang="en-US" sz="800" baseline="0" dirty="0">
                          <a:solidFill>
                            <a:srgbClr val="000090"/>
                          </a:solidFill>
                        </a:rPr>
                        <a:t> 5 miles</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7 miles</a:t>
                      </a:r>
                    </a:p>
                  </a:txBody>
                  <a:tcPr/>
                </a:tc>
                <a:extLst>
                  <a:ext uri="{0D108BD9-81ED-4DB2-BD59-A6C34878D82A}">
                    <a16:rowId xmlns:a16="http://schemas.microsoft.com/office/drawing/2014/main" val="10002"/>
                  </a:ext>
                </a:extLst>
              </a:tr>
              <a:tr h="4472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aseline="0" dirty="0">
                          <a:solidFill>
                            <a:srgbClr val="000090"/>
                          </a:solidFill>
                        </a:rPr>
                        <a:t>1-mile warm-up, then 10 </a:t>
                      </a:r>
                      <a:r>
                        <a:rPr lang="en-US" sz="800" baseline="0" dirty="0" err="1">
                          <a:solidFill>
                            <a:srgbClr val="000090"/>
                          </a:solidFill>
                        </a:rPr>
                        <a:t>x</a:t>
                      </a:r>
                      <a:r>
                        <a:rPr lang="en-US" sz="800" baseline="0" dirty="0">
                          <a:solidFill>
                            <a:srgbClr val="000090"/>
                          </a:solidFill>
                        </a:rPr>
                        <a:t> 200m fast </a:t>
                      </a:r>
                      <a:r>
                        <a:rPr lang="en-US" sz="800" baseline="0" dirty="0" err="1">
                          <a:solidFill>
                            <a:srgbClr val="000090"/>
                          </a:solidFill>
                        </a:rPr>
                        <a:t>w</a:t>
                      </a:r>
                      <a:r>
                        <a:rPr lang="en-US" sz="800" baseline="0" dirty="0">
                          <a:solidFill>
                            <a:srgbClr val="000090"/>
                          </a:solidFill>
                        </a:rPr>
                        <a:t>/ 200m breaks </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Moderate</a:t>
                      </a:r>
                      <a:r>
                        <a:rPr lang="en-US" sz="800" baseline="0" dirty="0">
                          <a:solidFill>
                            <a:srgbClr val="000090"/>
                          </a:solidFill>
                        </a:rPr>
                        <a:t> 6 miles</a:t>
                      </a:r>
                      <a:endParaRPr lang="en-US" sz="800" dirty="0">
                        <a:solidFill>
                          <a:srgbClr val="000090"/>
                        </a:solidFill>
                      </a:endParaRPr>
                    </a:p>
                    <a:p>
                      <a:pPr algn="ctr"/>
                      <a:endParaRPr lang="en-US" sz="800" dirty="0"/>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8 miles</a:t>
                      </a:r>
                    </a:p>
                  </a:txBody>
                  <a:tcPr/>
                </a:tc>
                <a:extLst>
                  <a:ext uri="{0D108BD9-81ED-4DB2-BD59-A6C34878D82A}">
                    <a16:rowId xmlns:a16="http://schemas.microsoft.com/office/drawing/2014/main" val="10003"/>
                  </a:ext>
                </a:extLst>
              </a:tr>
              <a:tr h="4893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aseline="0" dirty="0">
                          <a:solidFill>
                            <a:srgbClr val="000090"/>
                          </a:solidFill>
                        </a:rPr>
                        <a:t>1-mile warm-up, then 12 </a:t>
                      </a:r>
                      <a:r>
                        <a:rPr lang="en-US" sz="800" baseline="0" dirty="0" err="1">
                          <a:solidFill>
                            <a:srgbClr val="000090"/>
                          </a:solidFill>
                        </a:rPr>
                        <a:t>x</a:t>
                      </a:r>
                      <a:r>
                        <a:rPr lang="en-US" sz="800" baseline="0" dirty="0">
                          <a:solidFill>
                            <a:srgbClr val="000090"/>
                          </a:solidFill>
                        </a:rPr>
                        <a:t> 200m fast </a:t>
                      </a:r>
                      <a:r>
                        <a:rPr lang="en-US" sz="800" baseline="0" dirty="0" err="1">
                          <a:solidFill>
                            <a:srgbClr val="000090"/>
                          </a:solidFill>
                        </a:rPr>
                        <a:t>w</a:t>
                      </a:r>
                      <a:r>
                        <a:rPr lang="en-US" sz="800" baseline="0" dirty="0">
                          <a:solidFill>
                            <a:srgbClr val="000090"/>
                          </a:solidFill>
                        </a:rPr>
                        <a:t>/ 200m breaks </a:t>
                      </a:r>
                      <a:endParaRPr lang="en-US" sz="800" dirty="0">
                        <a:solidFill>
                          <a:srgbClr val="000090"/>
                        </a:solidFill>
                      </a:endParaRPr>
                    </a:p>
                  </a:txBody>
                  <a:tcPr/>
                </a:tc>
                <a:tc>
                  <a:txBody>
                    <a:bodyPr/>
                    <a:lstStyle/>
                    <a:p>
                      <a:pPr algn="ctr"/>
                      <a:r>
                        <a:rPr lang="en-US" sz="800" dirty="0">
                          <a:solidFill>
                            <a:srgbClr val="000090"/>
                          </a:solidFill>
                        </a:rPr>
                        <a:t>Easy 4-5 miles</a:t>
                      </a:r>
                    </a:p>
                    <a:p>
                      <a:pPr algn="ctr"/>
                      <a:endParaRPr lang="en-US" sz="800" dirty="0">
                        <a:solidFill>
                          <a:srgbClr val="000090"/>
                        </a:solidFill>
                      </a:endParaRPr>
                    </a:p>
                  </a:txBody>
                  <a:tcPr/>
                </a:tc>
                <a:tc>
                  <a:txBody>
                    <a:bodyPr/>
                    <a:lstStyle/>
                    <a:p>
                      <a:pPr algn="ctr"/>
                      <a:r>
                        <a:rPr lang="en-US" sz="800" dirty="0">
                          <a:solidFill>
                            <a:srgbClr val="000090"/>
                          </a:solidFill>
                        </a:rPr>
                        <a:t>Easy 4-5 miles</a:t>
                      </a:r>
                    </a:p>
                    <a:p>
                      <a:pPr algn="ctr"/>
                      <a:endParaRPr lang="en-US" sz="800" dirty="0">
                        <a:solidFill>
                          <a:srgbClr val="000090"/>
                        </a:solidFill>
                      </a:endParaRPr>
                    </a:p>
                  </a:txBody>
                  <a:tcPr/>
                </a:tc>
                <a:tc>
                  <a:txBody>
                    <a:bodyPr/>
                    <a:lstStyle/>
                    <a:p>
                      <a:pPr algn="ctr"/>
                      <a:r>
                        <a:rPr lang="en-US" sz="800" dirty="0">
                          <a:solidFill>
                            <a:srgbClr val="000090"/>
                          </a:solidFill>
                        </a:rPr>
                        <a:t>10k</a:t>
                      </a:r>
                      <a:r>
                        <a:rPr lang="en-US" sz="800" baseline="0" dirty="0">
                          <a:solidFill>
                            <a:srgbClr val="000090"/>
                          </a:solidFill>
                        </a:rPr>
                        <a:t> progression from moderate pace down to within 30 </a:t>
                      </a:r>
                      <a:r>
                        <a:rPr lang="en-US" sz="800" baseline="0" dirty="0" err="1">
                          <a:solidFill>
                            <a:srgbClr val="000090"/>
                          </a:solidFill>
                        </a:rPr>
                        <a:t>secs</a:t>
                      </a:r>
                      <a:r>
                        <a:rPr lang="en-US" sz="800" baseline="0" dirty="0">
                          <a:solidFill>
                            <a:srgbClr val="000090"/>
                          </a:solidFill>
                        </a:rPr>
                        <a:t>;/mile of goal pace</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9 miles</a:t>
                      </a:r>
                    </a:p>
                  </a:txBody>
                  <a:tcPr/>
                </a:tc>
                <a:extLst>
                  <a:ext uri="{0D108BD9-81ED-4DB2-BD59-A6C34878D82A}">
                    <a16:rowId xmlns:a16="http://schemas.microsoft.com/office/drawing/2014/main" val="10004"/>
                  </a:ext>
                </a:extLst>
              </a:tr>
              <a:tr h="4729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a:t>
                      </a:r>
                      <a:r>
                        <a:rPr lang="en-US" sz="800" baseline="0" dirty="0">
                          <a:solidFill>
                            <a:srgbClr val="000090"/>
                          </a:solidFill>
                        </a:rPr>
                        <a:t> </a:t>
                      </a:r>
                      <a:r>
                        <a:rPr lang="en-US" sz="800" dirty="0">
                          <a:solidFill>
                            <a:srgbClr val="000090"/>
                          </a:solidFill>
                        </a:rPr>
                        <a:t>warm-up, then 6 </a:t>
                      </a:r>
                      <a:r>
                        <a:rPr lang="en-US" sz="800" dirty="0" err="1">
                          <a:solidFill>
                            <a:srgbClr val="000090"/>
                          </a:solidFill>
                        </a:rPr>
                        <a:t>x</a:t>
                      </a:r>
                      <a:r>
                        <a:rPr lang="en-US" sz="800" dirty="0">
                          <a:solidFill>
                            <a:srgbClr val="000090"/>
                          </a:solidFill>
                        </a:rPr>
                        <a:t> 400m @ 5k goal pace </a:t>
                      </a:r>
                      <a:r>
                        <a:rPr lang="en-US" sz="800" dirty="0" err="1">
                          <a:solidFill>
                            <a:srgbClr val="000090"/>
                          </a:solidFill>
                        </a:rPr>
                        <a:t>w</a:t>
                      </a:r>
                      <a:r>
                        <a:rPr lang="en-US" sz="800" dirty="0">
                          <a:solidFill>
                            <a:srgbClr val="000090"/>
                          </a:solidFill>
                        </a:rPr>
                        <a:t>/ 200m</a:t>
                      </a:r>
                      <a:r>
                        <a:rPr lang="en-US" sz="800" baseline="0" dirty="0">
                          <a:solidFill>
                            <a:srgbClr val="000090"/>
                          </a:solidFill>
                        </a:rPr>
                        <a:t> breaks</a:t>
                      </a:r>
                      <a:endParaRPr lang="en-US" sz="800" dirty="0">
                        <a:solidFill>
                          <a:srgbClr val="000090"/>
                        </a:solidFill>
                      </a:endParaRPr>
                    </a:p>
                  </a:txBody>
                  <a:tcPr/>
                </a:tc>
                <a:tc>
                  <a:txBody>
                    <a:bodyPr/>
                    <a:lstStyle/>
                    <a:p>
                      <a:pPr algn="ctr"/>
                      <a:r>
                        <a:rPr lang="en-US" sz="800" dirty="0">
                          <a:solidFill>
                            <a:srgbClr val="000090"/>
                          </a:solidFill>
                        </a:rPr>
                        <a:t>Easy 4-5 miles</a:t>
                      </a:r>
                    </a:p>
                    <a:p>
                      <a:pPr algn="ct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Warm-up,</a:t>
                      </a:r>
                      <a:r>
                        <a:rPr lang="en-US" sz="800" baseline="0" dirty="0">
                          <a:solidFill>
                            <a:srgbClr val="000090"/>
                          </a:solidFill>
                        </a:rPr>
                        <a:t> then 10k tempo @ 45 seconds/mile slower than goal race pace</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“Not</a:t>
                      </a:r>
                      <a:r>
                        <a:rPr lang="en-US" sz="800" baseline="0" dirty="0">
                          <a:solidFill>
                            <a:srgbClr val="000090"/>
                          </a:solidFill>
                        </a:rPr>
                        <a:t>-so-easy” 6</a:t>
                      </a:r>
                      <a:r>
                        <a:rPr lang="en-US" sz="800" dirty="0">
                          <a:solidFill>
                            <a:srgbClr val="000090"/>
                          </a:solidFill>
                        </a:rPr>
                        <a:t> miles (long</a:t>
                      </a:r>
                      <a:r>
                        <a:rPr lang="en-US" sz="800" baseline="0" dirty="0">
                          <a:solidFill>
                            <a:srgbClr val="000090"/>
                          </a:solidFill>
                        </a:rPr>
                        <a:t> s</a:t>
                      </a:r>
                      <a:r>
                        <a:rPr lang="en-US" sz="800" dirty="0">
                          <a:solidFill>
                            <a:srgbClr val="000090"/>
                          </a:solidFill>
                        </a:rPr>
                        <a:t>ub-threshold)</a:t>
                      </a:r>
                    </a:p>
                  </a:txBody>
                  <a:tcPr/>
                </a:tc>
                <a:extLst>
                  <a:ext uri="{0D108BD9-81ED-4DB2-BD59-A6C34878D82A}">
                    <a16:rowId xmlns:a16="http://schemas.microsoft.com/office/drawing/2014/main" val="10005"/>
                  </a:ext>
                </a:extLst>
              </a:tr>
              <a:tr h="4729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8 </a:t>
                      </a:r>
                      <a:r>
                        <a:rPr lang="en-US" sz="800" dirty="0" err="1">
                          <a:solidFill>
                            <a:srgbClr val="000090"/>
                          </a:solidFill>
                        </a:rPr>
                        <a:t>x</a:t>
                      </a:r>
                      <a:r>
                        <a:rPr lang="en-US" sz="800" dirty="0">
                          <a:solidFill>
                            <a:srgbClr val="000090"/>
                          </a:solidFill>
                        </a:rPr>
                        <a:t> 400m @ 5k goal pace </a:t>
                      </a:r>
                      <a:r>
                        <a:rPr lang="en-US" sz="800" dirty="0" err="1">
                          <a:solidFill>
                            <a:srgbClr val="000090"/>
                          </a:solidFill>
                        </a:rPr>
                        <a:t>w</a:t>
                      </a:r>
                      <a:r>
                        <a:rPr lang="en-US" sz="800" dirty="0">
                          <a:solidFill>
                            <a:srgbClr val="000090"/>
                          </a:solidFill>
                        </a:rPr>
                        <a:t>/ 200m</a:t>
                      </a:r>
                      <a:r>
                        <a:rPr lang="en-US" sz="800" baseline="0" dirty="0">
                          <a:solidFill>
                            <a:srgbClr val="000090"/>
                          </a:solidFill>
                        </a:rPr>
                        <a:t> breaks</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12k</a:t>
                      </a:r>
                      <a:r>
                        <a:rPr lang="en-US" sz="800" baseline="0" dirty="0">
                          <a:solidFill>
                            <a:srgbClr val="000090"/>
                          </a:solidFill>
                        </a:rPr>
                        <a:t> progression from moderate pace down to within 30 </a:t>
                      </a:r>
                      <a:r>
                        <a:rPr lang="en-US" sz="800" baseline="0" dirty="0" err="1">
                          <a:solidFill>
                            <a:srgbClr val="000090"/>
                          </a:solidFill>
                        </a:rPr>
                        <a:t>secs</a:t>
                      </a:r>
                      <a:r>
                        <a:rPr lang="en-US" sz="800" baseline="0" dirty="0">
                          <a:solidFill>
                            <a:srgbClr val="000090"/>
                          </a:solidFill>
                        </a:rPr>
                        <a:t>;/mile of goal pace</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10 miles</a:t>
                      </a:r>
                    </a:p>
                  </a:txBody>
                  <a:tcPr/>
                </a:tc>
                <a:extLst>
                  <a:ext uri="{0D108BD9-81ED-4DB2-BD59-A6C34878D82A}">
                    <a16:rowId xmlns:a16="http://schemas.microsoft.com/office/drawing/2014/main" val="10006"/>
                  </a:ext>
                </a:extLst>
              </a:tr>
              <a:tr h="4641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8 </a:t>
                      </a:r>
                      <a:r>
                        <a:rPr lang="en-US" sz="800" dirty="0" err="1">
                          <a:solidFill>
                            <a:srgbClr val="000090"/>
                          </a:solidFill>
                        </a:rPr>
                        <a:t>x</a:t>
                      </a:r>
                      <a:r>
                        <a:rPr lang="en-US" sz="800" dirty="0">
                          <a:solidFill>
                            <a:srgbClr val="000090"/>
                          </a:solidFill>
                        </a:rPr>
                        <a:t> 1,000m half-mar.</a:t>
                      </a:r>
                      <a:r>
                        <a:rPr lang="en-US" sz="800" baseline="0" dirty="0">
                          <a:solidFill>
                            <a:srgbClr val="000090"/>
                          </a:solidFill>
                        </a:rPr>
                        <a:t> </a:t>
                      </a:r>
                      <a:r>
                        <a:rPr lang="en-US" sz="800" dirty="0">
                          <a:solidFill>
                            <a:srgbClr val="000090"/>
                          </a:solidFill>
                        </a:rPr>
                        <a:t>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Warm-up,</a:t>
                      </a:r>
                      <a:r>
                        <a:rPr lang="en-US" sz="800" baseline="0" dirty="0">
                          <a:solidFill>
                            <a:srgbClr val="000090"/>
                          </a:solidFill>
                        </a:rPr>
                        <a:t> then12k tempo @ 45 seconds/mile slower than goal race pace</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“Not</a:t>
                      </a:r>
                      <a:r>
                        <a:rPr lang="en-US" sz="800" baseline="0" dirty="0">
                          <a:solidFill>
                            <a:srgbClr val="000090"/>
                          </a:solidFill>
                        </a:rPr>
                        <a:t>-so-easy” 8</a:t>
                      </a:r>
                      <a:r>
                        <a:rPr lang="en-US" sz="800" dirty="0">
                          <a:solidFill>
                            <a:srgbClr val="000090"/>
                          </a:solidFill>
                        </a:rPr>
                        <a:t> miles (long</a:t>
                      </a:r>
                      <a:r>
                        <a:rPr lang="en-US" sz="800" baseline="0" dirty="0">
                          <a:solidFill>
                            <a:srgbClr val="000090"/>
                          </a:solidFill>
                        </a:rPr>
                        <a:t> s</a:t>
                      </a:r>
                      <a:r>
                        <a:rPr lang="en-US" sz="800" dirty="0">
                          <a:solidFill>
                            <a:srgbClr val="000090"/>
                          </a:solidFill>
                        </a:rPr>
                        <a:t>ub-threshold)</a:t>
                      </a:r>
                    </a:p>
                  </a:txBody>
                  <a:tcPr/>
                </a:tc>
                <a:extLst>
                  <a:ext uri="{0D108BD9-81ED-4DB2-BD59-A6C34878D82A}">
                    <a16:rowId xmlns:a16="http://schemas.microsoft.com/office/drawing/2014/main" val="10007"/>
                  </a:ext>
                </a:extLst>
              </a:tr>
              <a:tr h="4729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5 </a:t>
                      </a:r>
                      <a:r>
                        <a:rPr lang="en-US" sz="800" dirty="0" err="1">
                          <a:solidFill>
                            <a:srgbClr val="000090"/>
                          </a:solidFill>
                        </a:rPr>
                        <a:t>x</a:t>
                      </a:r>
                      <a:r>
                        <a:rPr lang="en-US" sz="800" dirty="0">
                          <a:solidFill>
                            <a:srgbClr val="000090"/>
                          </a:solidFill>
                        </a:rPr>
                        <a:t> 1 mile @ half-mar.</a:t>
                      </a:r>
                      <a:r>
                        <a:rPr lang="en-US" sz="800" baseline="0" dirty="0">
                          <a:solidFill>
                            <a:srgbClr val="000090"/>
                          </a:solidFill>
                        </a:rPr>
                        <a:t> </a:t>
                      </a:r>
                      <a:r>
                        <a:rPr lang="en-US" sz="800" dirty="0">
                          <a:solidFill>
                            <a:srgbClr val="000090"/>
                          </a:solidFill>
                        </a:rPr>
                        <a:t>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1" dirty="0">
                          <a:solidFill>
                            <a:srgbClr val="000090"/>
                          </a:solidFill>
                        </a:rPr>
                        <a:t>15k time-trial! </a:t>
                      </a: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10 miles</a:t>
                      </a:r>
                    </a:p>
                  </a:txBody>
                  <a:tcPr/>
                </a:tc>
                <a:extLst>
                  <a:ext uri="{0D108BD9-81ED-4DB2-BD59-A6C34878D82A}">
                    <a16:rowId xmlns:a16="http://schemas.microsoft.com/office/drawing/2014/main" val="10008"/>
                  </a:ext>
                </a:extLst>
              </a:tr>
              <a:tr h="4641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6 </a:t>
                      </a:r>
                      <a:r>
                        <a:rPr lang="en-US" sz="800" dirty="0" err="1">
                          <a:solidFill>
                            <a:srgbClr val="000090"/>
                          </a:solidFill>
                        </a:rPr>
                        <a:t>x</a:t>
                      </a:r>
                      <a:r>
                        <a:rPr lang="en-US" sz="800" dirty="0">
                          <a:solidFill>
                            <a:srgbClr val="000090"/>
                          </a:solidFill>
                        </a:rPr>
                        <a:t> 1 mile @ half-mar.</a:t>
                      </a:r>
                      <a:r>
                        <a:rPr lang="en-US" sz="800" baseline="0" dirty="0">
                          <a:solidFill>
                            <a:srgbClr val="000090"/>
                          </a:solidFill>
                        </a:rPr>
                        <a:t> </a:t>
                      </a:r>
                      <a:r>
                        <a:rPr lang="en-US" sz="800" dirty="0">
                          <a:solidFill>
                            <a:srgbClr val="000090"/>
                          </a:solidFill>
                        </a:rPr>
                        <a:t>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12k</a:t>
                      </a:r>
                      <a:r>
                        <a:rPr lang="en-US" sz="800" baseline="0" dirty="0">
                          <a:solidFill>
                            <a:srgbClr val="000090"/>
                          </a:solidFill>
                        </a:rPr>
                        <a:t> progression from moderate pace down to within 30 </a:t>
                      </a:r>
                      <a:r>
                        <a:rPr lang="en-US" sz="800" baseline="0" dirty="0" err="1">
                          <a:solidFill>
                            <a:srgbClr val="000090"/>
                          </a:solidFill>
                        </a:rPr>
                        <a:t>secs</a:t>
                      </a:r>
                      <a:r>
                        <a:rPr lang="en-US" sz="800" baseline="0" dirty="0">
                          <a:solidFill>
                            <a:srgbClr val="000090"/>
                          </a:solidFill>
                        </a:rPr>
                        <a:t>;/mile of goal pace</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“Not</a:t>
                      </a:r>
                      <a:r>
                        <a:rPr lang="en-US" sz="800" baseline="0" dirty="0">
                          <a:solidFill>
                            <a:srgbClr val="000090"/>
                          </a:solidFill>
                        </a:rPr>
                        <a:t>-so-easy” 10</a:t>
                      </a:r>
                      <a:r>
                        <a:rPr lang="en-US" sz="800" dirty="0">
                          <a:solidFill>
                            <a:srgbClr val="000090"/>
                          </a:solidFill>
                        </a:rPr>
                        <a:t> miles (long</a:t>
                      </a:r>
                      <a:r>
                        <a:rPr lang="en-US" sz="800" baseline="0" dirty="0">
                          <a:solidFill>
                            <a:srgbClr val="000090"/>
                          </a:solidFill>
                        </a:rPr>
                        <a:t> s</a:t>
                      </a:r>
                      <a:r>
                        <a:rPr lang="en-US" sz="800" dirty="0">
                          <a:solidFill>
                            <a:srgbClr val="000090"/>
                          </a:solidFill>
                        </a:rPr>
                        <a:t>ub-threshold)</a:t>
                      </a:r>
                    </a:p>
                  </a:txBody>
                  <a:tcPr/>
                </a:tc>
                <a:extLst>
                  <a:ext uri="{0D108BD9-81ED-4DB2-BD59-A6C34878D82A}">
                    <a16:rowId xmlns:a16="http://schemas.microsoft.com/office/drawing/2014/main" val="10009"/>
                  </a:ext>
                </a:extLst>
              </a:tr>
              <a:tr h="4945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5 </a:t>
                      </a:r>
                      <a:r>
                        <a:rPr lang="en-US" sz="800" dirty="0" err="1">
                          <a:solidFill>
                            <a:srgbClr val="000090"/>
                          </a:solidFill>
                        </a:rPr>
                        <a:t>x</a:t>
                      </a:r>
                      <a:r>
                        <a:rPr lang="en-US" sz="800" dirty="0">
                          <a:solidFill>
                            <a:srgbClr val="000090"/>
                          </a:solidFill>
                        </a:rPr>
                        <a:t> 2,000m half-mar.</a:t>
                      </a:r>
                      <a:r>
                        <a:rPr lang="en-US" sz="800" baseline="0" dirty="0">
                          <a:solidFill>
                            <a:srgbClr val="000090"/>
                          </a:solidFill>
                        </a:rPr>
                        <a:t> </a:t>
                      </a:r>
                      <a:r>
                        <a:rPr lang="en-US" sz="800" dirty="0">
                          <a:solidFill>
                            <a:srgbClr val="000090"/>
                          </a:solidFill>
                        </a:rPr>
                        <a:t>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aseline="0" dirty="0">
                          <a:solidFill>
                            <a:srgbClr val="000090"/>
                          </a:solidFill>
                        </a:rPr>
                        <a:t>15k tempo @ 45 seconds/mile slower than goal race pace</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10-12 miles</a:t>
                      </a:r>
                    </a:p>
                  </a:txBody>
                  <a:tcPr/>
                </a:tc>
                <a:extLst>
                  <a:ext uri="{0D108BD9-81ED-4DB2-BD59-A6C34878D82A}">
                    <a16:rowId xmlns:a16="http://schemas.microsoft.com/office/drawing/2014/main" val="10010"/>
                  </a:ext>
                </a:extLst>
              </a:tr>
              <a:tr h="4641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6 </a:t>
                      </a:r>
                      <a:r>
                        <a:rPr lang="en-US" sz="800" dirty="0" err="1">
                          <a:solidFill>
                            <a:srgbClr val="000090"/>
                          </a:solidFill>
                        </a:rPr>
                        <a:t>x</a:t>
                      </a:r>
                      <a:r>
                        <a:rPr lang="en-US" sz="800" dirty="0">
                          <a:solidFill>
                            <a:srgbClr val="000090"/>
                          </a:solidFill>
                        </a:rPr>
                        <a:t> 1 mile @ half-mar.</a:t>
                      </a:r>
                      <a:r>
                        <a:rPr lang="en-US" sz="800" baseline="0" dirty="0">
                          <a:solidFill>
                            <a:srgbClr val="000090"/>
                          </a:solidFill>
                        </a:rPr>
                        <a:t> </a:t>
                      </a:r>
                      <a:r>
                        <a:rPr lang="en-US" sz="800" dirty="0">
                          <a:solidFill>
                            <a:srgbClr val="000090"/>
                          </a:solidFill>
                        </a:rPr>
                        <a:t>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10k</a:t>
                      </a:r>
                      <a:r>
                        <a:rPr lang="en-US" sz="800" baseline="0" dirty="0">
                          <a:solidFill>
                            <a:srgbClr val="000090"/>
                          </a:solidFill>
                        </a:rPr>
                        <a:t> progression from moderate pace down to a within 30 </a:t>
                      </a:r>
                      <a:r>
                        <a:rPr lang="en-US" sz="800" baseline="0" dirty="0" err="1">
                          <a:solidFill>
                            <a:srgbClr val="000090"/>
                          </a:solidFill>
                        </a:rPr>
                        <a:t>secs</a:t>
                      </a:r>
                      <a:r>
                        <a:rPr lang="en-US" sz="800" baseline="0" dirty="0">
                          <a:solidFill>
                            <a:srgbClr val="000090"/>
                          </a:solidFill>
                        </a:rPr>
                        <a:t>;/mile of goal pace</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9 miles as 6 easy, 3</a:t>
                      </a:r>
                      <a:r>
                        <a:rPr lang="en-US" sz="800" baseline="0" dirty="0">
                          <a:solidFill>
                            <a:srgbClr val="000090"/>
                          </a:solidFill>
                        </a:rPr>
                        <a:t> at goal pace </a:t>
                      </a:r>
                      <a:endParaRPr lang="en-US" sz="800" dirty="0">
                        <a:solidFill>
                          <a:srgbClr val="000090"/>
                        </a:solidFill>
                      </a:endParaRPr>
                    </a:p>
                  </a:txBody>
                  <a:tcPr/>
                </a:tc>
                <a:extLst>
                  <a:ext uri="{0D108BD9-81ED-4DB2-BD59-A6C34878D82A}">
                    <a16:rowId xmlns:a16="http://schemas.microsoft.com/office/drawing/2014/main" val="10011"/>
                  </a:ext>
                </a:extLst>
              </a:tr>
              <a:tr h="4729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3 </a:t>
                      </a:r>
                      <a:r>
                        <a:rPr lang="en-US" sz="800" dirty="0" err="1">
                          <a:solidFill>
                            <a:srgbClr val="000090"/>
                          </a:solidFill>
                        </a:rPr>
                        <a:t>x</a:t>
                      </a:r>
                      <a:r>
                        <a:rPr lang="en-US" sz="800" dirty="0">
                          <a:solidFill>
                            <a:srgbClr val="000090"/>
                          </a:solidFill>
                        </a:rPr>
                        <a:t> 1 mile @ half-mar.</a:t>
                      </a:r>
                      <a:r>
                        <a:rPr lang="en-US" sz="800" baseline="0" dirty="0">
                          <a:solidFill>
                            <a:srgbClr val="000090"/>
                          </a:solidFill>
                        </a:rPr>
                        <a:t> </a:t>
                      </a:r>
                      <a:r>
                        <a:rPr lang="en-US" sz="800" dirty="0">
                          <a:solidFill>
                            <a:srgbClr val="000090"/>
                          </a:solidFill>
                        </a:rPr>
                        <a:t>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txBody>
                  <a:tcPr/>
                </a:tc>
                <a:tc>
                  <a:txBody>
                    <a:bodyPr/>
                    <a:lstStyle/>
                    <a:p>
                      <a:pPr algn="ctr"/>
                      <a:r>
                        <a:rPr lang="en-US" sz="800" dirty="0">
                          <a:solidFill>
                            <a:srgbClr val="000090"/>
                          </a:solidFill>
                        </a:rPr>
                        <a:t>Easy 3 miles</a:t>
                      </a:r>
                    </a:p>
                  </a:txBody>
                  <a:tcPr/>
                </a:tc>
                <a:tc>
                  <a:txBody>
                    <a:bodyPr/>
                    <a:lstStyle/>
                    <a:p>
                      <a:pPr algn="ctr"/>
                      <a:r>
                        <a:rPr lang="en-US" sz="800" dirty="0">
                          <a:solidFill>
                            <a:srgbClr val="000090"/>
                          </a:solidFill>
                        </a:rPr>
                        <a:t>1-mile warm-up, then 2 </a:t>
                      </a:r>
                      <a:r>
                        <a:rPr lang="en-US" sz="800" dirty="0" err="1">
                          <a:solidFill>
                            <a:srgbClr val="000090"/>
                          </a:solidFill>
                        </a:rPr>
                        <a:t>x</a:t>
                      </a:r>
                      <a:r>
                        <a:rPr lang="en-US" sz="800" dirty="0">
                          <a:solidFill>
                            <a:srgbClr val="000090"/>
                          </a:solidFill>
                        </a:rPr>
                        <a:t> 1</a:t>
                      </a:r>
                      <a:r>
                        <a:rPr lang="en-US" sz="800" baseline="0" dirty="0">
                          <a:solidFill>
                            <a:srgbClr val="000090"/>
                          </a:solidFill>
                        </a:rPr>
                        <a:t> mile</a:t>
                      </a:r>
                      <a:r>
                        <a:rPr lang="en-US" sz="800" dirty="0">
                          <a:solidFill>
                            <a:srgbClr val="000090"/>
                          </a:solidFill>
                        </a:rPr>
                        <a:t> @ race pace. </a:t>
                      </a:r>
                    </a:p>
                  </a:txBody>
                  <a:tcPr/>
                </a:tc>
                <a:tc>
                  <a:txBody>
                    <a:bodyPr/>
                    <a:lstStyle/>
                    <a:p>
                      <a:pPr algn="ctr"/>
                      <a:r>
                        <a:rPr lang="en-US" sz="800" dirty="0">
                          <a:solidFill>
                            <a:srgbClr val="000090"/>
                          </a:solidFill>
                        </a:rPr>
                        <a:t>Off</a:t>
                      </a:r>
                    </a:p>
                  </a:txBody>
                  <a:tcPr/>
                </a:tc>
                <a:tc>
                  <a:txBody>
                    <a:bodyPr/>
                    <a:lstStyle/>
                    <a:p>
                      <a:pPr algn="ctr"/>
                      <a:r>
                        <a:rPr lang="en-US" sz="800" dirty="0">
                          <a:solidFill>
                            <a:srgbClr val="000090"/>
                          </a:solidFill>
                        </a:rPr>
                        <a:t>Easy 2k warm-up, then 4</a:t>
                      </a:r>
                      <a:r>
                        <a:rPr lang="en-US" sz="800" baseline="0" dirty="0">
                          <a:solidFill>
                            <a:srgbClr val="000090"/>
                          </a:solidFill>
                        </a:rPr>
                        <a:t> </a:t>
                      </a:r>
                      <a:r>
                        <a:rPr lang="en-US" sz="800" baseline="0" dirty="0" err="1">
                          <a:solidFill>
                            <a:srgbClr val="000090"/>
                          </a:solidFill>
                        </a:rPr>
                        <a:t>x</a:t>
                      </a:r>
                      <a:r>
                        <a:rPr lang="en-US" sz="800" baseline="0" dirty="0">
                          <a:solidFill>
                            <a:srgbClr val="000090"/>
                          </a:solidFill>
                        </a:rPr>
                        <a:t> :30 </a:t>
                      </a:r>
                      <a:r>
                        <a:rPr lang="en-US" sz="800" baseline="0" dirty="0" err="1">
                          <a:solidFill>
                            <a:srgbClr val="000090"/>
                          </a:solidFill>
                        </a:rPr>
                        <a:t>secs</a:t>
                      </a:r>
                      <a:r>
                        <a:rPr lang="en-US" sz="800" baseline="0" dirty="0">
                          <a:solidFill>
                            <a:srgbClr val="000090"/>
                          </a:solidFill>
                        </a:rPr>
                        <a:t>. @ race pace</a:t>
                      </a:r>
                      <a:endParaRPr lang="en-US" sz="800" dirty="0">
                        <a:solidFill>
                          <a:srgbClr val="000090"/>
                        </a:solidFill>
                      </a:endParaRPr>
                    </a:p>
                  </a:txBody>
                  <a:tcPr/>
                </a:tc>
                <a:tc>
                  <a:txBody>
                    <a:bodyPr/>
                    <a:lstStyle/>
                    <a:p>
                      <a:pPr algn="ctr"/>
                      <a:r>
                        <a:rPr lang="en-US" sz="800" b="1" dirty="0">
                          <a:solidFill>
                            <a:srgbClr val="000090"/>
                          </a:solidFill>
                        </a:rPr>
                        <a:t>Goal: 2:25:00</a:t>
                      </a:r>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81001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179" y="1"/>
            <a:ext cx="8740584" cy="866587"/>
          </a:xfrm>
        </p:spPr>
        <p:txBody>
          <a:bodyPr/>
          <a:lstStyle/>
          <a:p>
            <a:pPr algn="just"/>
            <a:r>
              <a:rPr lang="en-US" sz="2600" dirty="0"/>
              <a:t>Marathon training with a best of 6:00 and a goal of 5:50</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95199593"/>
              </p:ext>
            </p:extLst>
          </p:nvPr>
        </p:nvGraphicFramePr>
        <p:xfrm>
          <a:off x="209179" y="866588"/>
          <a:ext cx="8740585" cy="6001360"/>
        </p:xfrm>
        <a:graphic>
          <a:graphicData uri="http://schemas.openxmlformats.org/drawingml/2006/table">
            <a:tbl>
              <a:tblPr firstRow="1" bandRow="1">
                <a:tableStyleId>{1FECB4D8-DB02-4DC6-A0A2-4F2EBAE1DC90}</a:tableStyleId>
              </a:tblPr>
              <a:tblGrid>
                <a:gridCol w="941292">
                  <a:extLst>
                    <a:ext uri="{9D8B030D-6E8A-4147-A177-3AD203B41FA5}">
                      <a16:colId xmlns:a16="http://schemas.microsoft.com/office/drawing/2014/main" val="20000"/>
                    </a:ext>
                  </a:extLst>
                </a:gridCol>
                <a:gridCol w="1688353">
                  <a:extLst>
                    <a:ext uri="{9D8B030D-6E8A-4147-A177-3AD203B41FA5}">
                      <a16:colId xmlns:a16="http://schemas.microsoft.com/office/drawing/2014/main" val="20001"/>
                    </a:ext>
                  </a:extLst>
                </a:gridCol>
                <a:gridCol w="1314823">
                  <a:extLst>
                    <a:ext uri="{9D8B030D-6E8A-4147-A177-3AD203B41FA5}">
                      <a16:colId xmlns:a16="http://schemas.microsoft.com/office/drawing/2014/main" val="20002"/>
                    </a:ext>
                  </a:extLst>
                </a:gridCol>
                <a:gridCol w="1090706">
                  <a:extLst>
                    <a:ext uri="{9D8B030D-6E8A-4147-A177-3AD203B41FA5}">
                      <a16:colId xmlns:a16="http://schemas.microsoft.com/office/drawing/2014/main" val="20003"/>
                    </a:ext>
                  </a:extLst>
                </a:gridCol>
                <a:gridCol w="1553882">
                  <a:extLst>
                    <a:ext uri="{9D8B030D-6E8A-4147-A177-3AD203B41FA5}">
                      <a16:colId xmlns:a16="http://schemas.microsoft.com/office/drawing/2014/main" val="20004"/>
                    </a:ext>
                  </a:extLst>
                </a:gridCol>
                <a:gridCol w="1030941">
                  <a:extLst>
                    <a:ext uri="{9D8B030D-6E8A-4147-A177-3AD203B41FA5}">
                      <a16:colId xmlns:a16="http://schemas.microsoft.com/office/drawing/2014/main" val="20005"/>
                    </a:ext>
                  </a:extLst>
                </a:gridCol>
                <a:gridCol w="1120588">
                  <a:extLst>
                    <a:ext uri="{9D8B030D-6E8A-4147-A177-3AD203B41FA5}">
                      <a16:colId xmlns:a16="http://schemas.microsoft.com/office/drawing/2014/main" val="20006"/>
                    </a:ext>
                  </a:extLst>
                </a:gridCol>
              </a:tblGrid>
              <a:tr h="587976">
                <a:tc>
                  <a:txBody>
                    <a:bodyPr/>
                    <a:lstStyle/>
                    <a:p>
                      <a:pPr algn="ctr"/>
                      <a:r>
                        <a:rPr lang="en-US" sz="1600" dirty="0"/>
                        <a:t>Monday</a:t>
                      </a:r>
                    </a:p>
                  </a:txBody>
                  <a:tcPr/>
                </a:tc>
                <a:tc>
                  <a:txBody>
                    <a:bodyPr/>
                    <a:lstStyle/>
                    <a:p>
                      <a:pPr algn="ctr"/>
                      <a:r>
                        <a:rPr lang="en-US" sz="1600" dirty="0"/>
                        <a:t>Tuesday</a:t>
                      </a:r>
                    </a:p>
                  </a:txBody>
                  <a:tcPr/>
                </a:tc>
                <a:tc>
                  <a:txBody>
                    <a:bodyPr/>
                    <a:lstStyle/>
                    <a:p>
                      <a:pPr algn="ctr"/>
                      <a:r>
                        <a:rPr lang="en-US" sz="1600" dirty="0"/>
                        <a:t>Wednesday</a:t>
                      </a:r>
                    </a:p>
                  </a:txBody>
                  <a:tcPr/>
                </a:tc>
                <a:tc>
                  <a:txBody>
                    <a:bodyPr/>
                    <a:lstStyle/>
                    <a:p>
                      <a:pPr algn="ctr"/>
                      <a:r>
                        <a:rPr lang="en-US" sz="1600" dirty="0"/>
                        <a:t>Thursday</a:t>
                      </a:r>
                    </a:p>
                  </a:txBody>
                  <a:tcPr/>
                </a:tc>
                <a:tc>
                  <a:txBody>
                    <a:bodyPr/>
                    <a:lstStyle/>
                    <a:p>
                      <a:pPr algn="ctr"/>
                      <a:r>
                        <a:rPr lang="en-US" sz="1600" dirty="0"/>
                        <a:t>Friday</a:t>
                      </a:r>
                    </a:p>
                  </a:txBody>
                  <a:tcPr/>
                </a:tc>
                <a:tc>
                  <a:txBody>
                    <a:bodyPr/>
                    <a:lstStyle/>
                    <a:p>
                      <a:pPr algn="ctr"/>
                      <a:r>
                        <a:rPr lang="en-US" sz="1600" dirty="0"/>
                        <a:t>Saturday</a:t>
                      </a:r>
                    </a:p>
                  </a:txBody>
                  <a:tcPr/>
                </a:tc>
                <a:tc>
                  <a:txBody>
                    <a:bodyPr/>
                    <a:lstStyle/>
                    <a:p>
                      <a:pPr algn="ctr"/>
                      <a:r>
                        <a:rPr lang="en-US" sz="1600" dirty="0"/>
                        <a:t>Sunday</a:t>
                      </a:r>
                    </a:p>
                  </a:txBody>
                  <a:tcPr/>
                </a:tc>
                <a:extLst>
                  <a:ext uri="{0D108BD9-81ED-4DB2-BD59-A6C34878D82A}">
                    <a16:rowId xmlns:a16="http://schemas.microsoft.com/office/drawing/2014/main" val="10000"/>
                  </a:ext>
                </a:extLst>
              </a:tr>
              <a:tr h="2408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a:t>
                      </a:r>
                    </a:p>
                  </a:txBody>
                  <a:tcPr/>
                </a:tc>
                <a:tc>
                  <a:txBody>
                    <a:bodyPr/>
                    <a:lstStyle/>
                    <a:p>
                      <a:pPr algn="ctr"/>
                      <a:r>
                        <a:rPr lang="en-US" sz="800" dirty="0">
                          <a:solidFill>
                            <a:srgbClr val="000090"/>
                          </a:solidFill>
                        </a:rPr>
                        <a:t>Easy 4</a:t>
                      </a:r>
                      <a:r>
                        <a:rPr lang="en-US" sz="800" baseline="0" dirty="0">
                          <a:solidFill>
                            <a:srgbClr val="000090"/>
                          </a:solidFill>
                        </a:rPr>
                        <a:t> miles</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Off</a:t>
                      </a: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10 miles</a:t>
                      </a:r>
                    </a:p>
                  </a:txBody>
                  <a:tcPr/>
                </a:tc>
                <a:extLst>
                  <a:ext uri="{0D108BD9-81ED-4DB2-BD59-A6C34878D82A}">
                    <a16:rowId xmlns:a16="http://schemas.microsoft.com/office/drawing/2014/main" val="10001"/>
                  </a:ext>
                </a:extLst>
              </a:tr>
              <a:tr h="447251">
                <a:tc>
                  <a:txBody>
                    <a:bodyPr/>
                    <a:lstStyle/>
                    <a:p>
                      <a:pPr algn="ctr"/>
                      <a:r>
                        <a:rPr lang="en-US" sz="800" dirty="0">
                          <a:solidFill>
                            <a:srgbClr val="000090"/>
                          </a:solidFill>
                        </a:rPr>
                        <a:t>Off or easy cross-train</a:t>
                      </a: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5 miles</a:t>
                      </a: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Moderate</a:t>
                      </a:r>
                      <a:r>
                        <a:rPr lang="en-US" sz="800" baseline="0" dirty="0">
                          <a:solidFill>
                            <a:srgbClr val="000090"/>
                          </a:solidFill>
                        </a:rPr>
                        <a:t> 5 miles</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12 miles</a:t>
                      </a:r>
                    </a:p>
                  </a:txBody>
                  <a:tcPr/>
                </a:tc>
                <a:extLst>
                  <a:ext uri="{0D108BD9-81ED-4DB2-BD59-A6C34878D82A}">
                    <a16:rowId xmlns:a16="http://schemas.microsoft.com/office/drawing/2014/main" val="10002"/>
                  </a:ext>
                </a:extLst>
              </a:tr>
              <a:tr h="4472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Moderate</a:t>
                      </a:r>
                      <a:r>
                        <a:rPr lang="en-US" sz="800" baseline="0" dirty="0">
                          <a:solidFill>
                            <a:srgbClr val="000090"/>
                          </a:solidFill>
                        </a:rPr>
                        <a:t> 5 miles</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Moderate</a:t>
                      </a:r>
                      <a:r>
                        <a:rPr lang="en-US" sz="800" baseline="0" dirty="0">
                          <a:solidFill>
                            <a:srgbClr val="000090"/>
                          </a:solidFill>
                        </a:rPr>
                        <a:t> 6 miles</a:t>
                      </a:r>
                      <a:endParaRPr lang="en-US" sz="800" dirty="0">
                        <a:solidFill>
                          <a:srgbClr val="000090"/>
                        </a:solidFill>
                      </a:endParaRPr>
                    </a:p>
                    <a:p>
                      <a:pPr algn="ctr"/>
                      <a:endParaRPr lang="en-US" sz="800" dirty="0"/>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“Not</a:t>
                      </a:r>
                      <a:r>
                        <a:rPr lang="en-US" sz="800" baseline="0" dirty="0">
                          <a:solidFill>
                            <a:srgbClr val="000090"/>
                          </a:solidFill>
                        </a:rPr>
                        <a:t>-so-easy” 10</a:t>
                      </a:r>
                      <a:r>
                        <a:rPr lang="en-US" sz="800" dirty="0">
                          <a:solidFill>
                            <a:srgbClr val="000090"/>
                          </a:solidFill>
                        </a:rPr>
                        <a:t> miles (long</a:t>
                      </a:r>
                      <a:r>
                        <a:rPr lang="en-US" sz="800" baseline="0" dirty="0">
                          <a:solidFill>
                            <a:srgbClr val="000090"/>
                          </a:solidFill>
                        </a:rPr>
                        <a:t> s</a:t>
                      </a:r>
                      <a:r>
                        <a:rPr lang="en-US" sz="800" dirty="0">
                          <a:solidFill>
                            <a:srgbClr val="000090"/>
                          </a:solidFill>
                        </a:rPr>
                        <a:t>ub-threshold)</a:t>
                      </a:r>
                    </a:p>
                  </a:txBody>
                  <a:tcPr/>
                </a:tc>
                <a:extLst>
                  <a:ext uri="{0D108BD9-81ED-4DB2-BD59-A6C34878D82A}">
                    <a16:rowId xmlns:a16="http://schemas.microsoft.com/office/drawing/2014/main" val="10003"/>
                  </a:ext>
                </a:extLst>
              </a:tr>
              <a:tr h="4893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Moderate</a:t>
                      </a:r>
                      <a:r>
                        <a:rPr lang="en-US" sz="800" baseline="0" dirty="0">
                          <a:solidFill>
                            <a:srgbClr val="000090"/>
                          </a:solidFill>
                        </a:rPr>
                        <a:t> 5 miles</a:t>
                      </a:r>
                      <a:endParaRPr lang="en-US" sz="800" dirty="0">
                        <a:solidFill>
                          <a:srgbClr val="000090"/>
                        </a:solidFill>
                      </a:endParaRPr>
                    </a:p>
                    <a:p>
                      <a:pPr algn="ctr"/>
                      <a:endParaRPr lang="en-US" sz="800" dirty="0">
                        <a:solidFill>
                          <a:srgbClr val="000090"/>
                        </a:solidFill>
                      </a:endParaRPr>
                    </a:p>
                  </a:txBody>
                  <a:tcPr/>
                </a:tc>
                <a:tc>
                  <a:txBody>
                    <a:bodyPr/>
                    <a:lstStyle/>
                    <a:p>
                      <a:pPr algn="ctr"/>
                      <a:r>
                        <a:rPr lang="en-US" sz="800" dirty="0">
                          <a:solidFill>
                            <a:srgbClr val="000090"/>
                          </a:solidFill>
                        </a:rPr>
                        <a:t>Easy 4-5 miles</a:t>
                      </a:r>
                    </a:p>
                    <a:p>
                      <a:pPr algn="ctr"/>
                      <a:endParaRPr lang="en-US" sz="800" dirty="0">
                        <a:solidFill>
                          <a:srgbClr val="000090"/>
                        </a:solidFill>
                      </a:endParaRPr>
                    </a:p>
                  </a:txBody>
                  <a:tcPr/>
                </a:tc>
                <a:tc>
                  <a:txBody>
                    <a:bodyPr/>
                    <a:lstStyle/>
                    <a:p>
                      <a:pPr algn="ctr"/>
                      <a:r>
                        <a:rPr lang="en-US" sz="800" dirty="0">
                          <a:solidFill>
                            <a:srgbClr val="000090"/>
                          </a:solidFill>
                        </a:rPr>
                        <a:t>10k</a:t>
                      </a:r>
                      <a:r>
                        <a:rPr lang="en-US" sz="800" baseline="0" dirty="0">
                          <a:solidFill>
                            <a:srgbClr val="000090"/>
                          </a:solidFill>
                        </a:rPr>
                        <a:t> progression from moderate pace down to within 30 </a:t>
                      </a:r>
                      <a:r>
                        <a:rPr lang="en-US" sz="800" baseline="0" dirty="0" err="1">
                          <a:solidFill>
                            <a:srgbClr val="000090"/>
                          </a:solidFill>
                        </a:rPr>
                        <a:t>secs</a:t>
                      </a:r>
                      <a:r>
                        <a:rPr lang="en-US" sz="800" baseline="0" dirty="0">
                          <a:solidFill>
                            <a:srgbClr val="000090"/>
                          </a:solidFill>
                        </a:rPr>
                        <a:t>;/mile of goal pace</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14 miles</a:t>
                      </a:r>
                    </a:p>
                  </a:txBody>
                  <a:tcPr/>
                </a:tc>
                <a:extLst>
                  <a:ext uri="{0D108BD9-81ED-4DB2-BD59-A6C34878D82A}">
                    <a16:rowId xmlns:a16="http://schemas.microsoft.com/office/drawing/2014/main" val="10004"/>
                  </a:ext>
                </a:extLst>
              </a:tr>
              <a:tr h="4729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a:t>
                      </a:r>
                      <a:r>
                        <a:rPr lang="en-US" sz="800" baseline="0" dirty="0">
                          <a:solidFill>
                            <a:srgbClr val="000090"/>
                          </a:solidFill>
                        </a:rPr>
                        <a:t> </a:t>
                      </a:r>
                      <a:r>
                        <a:rPr lang="en-US" sz="800" dirty="0">
                          <a:solidFill>
                            <a:srgbClr val="000090"/>
                          </a:solidFill>
                        </a:rPr>
                        <a:t>warm-up, then 6 </a:t>
                      </a:r>
                      <a:r>
                        <a:rPr lang="en-US" sz="800" dirty="0" err="1">
                          <a:solidFill>
                            <a:srgbClr val="000090"/>
                          </a:solidFill>
                        </a:rPr>
                        <a:t>x</a:t>
                      </a:r>
                      <a:r>
                        <a:rPr lang="en-US" sz="800" dirty="0">
                          <a:solidFill>
                            <a:srgbClr val="000090"/>
                          </a:solidFill>
                        </a:rPr>
                        <a:t> 400m @ 5k goal pace </a:t>
                      </a:r>
                      <a:r>
                        <a:rPr lang="en-US" sz="800" dirty="0" err="1">
                          <a:solidFill>
                            <a:srgbClr val="000090"/>
                          </a:solidFill>
                        </a:rPr>
                        <a:t>w</a:t>
                      </a:r>
                      <a:r>
                        <a:rPr lang="en-US" sz="800" dirty="0">
                          <a:solidFill>
                            <a:srgbClr val="000090"/>
                          </a:solidFill>
                        </a:rPr>
                        <a:t>/ 200m</a:t>
                      </a:r>
                      <a:r>
                        <a:rPr lang="en-US" sz="800" baseline="0" dirty="0">
                          <a:solidFill>
                            <a:srgbClr val="000090"/>
                          </a:solidFill>
                        </a:rPr>
                        <a:t> breaks</a:t>
                      </a:r>
                      <a:endParaRPr lang="en-US" sz="800" dirty="0">
                        <a:solidFill>
                          <a:srgbClr val="000090"/>
                        </a:solidFill>
                      </a:endParaRPr>
                    </a:p>
                  </a:txBody>
                  <a:tcPr/>
                </a:tc>
                <a:tc>
                  <a:txBody>
                    <a:bodyPr/>
                    <a:lstStyle/>
                    <a:p>
                      <a:pPr algn="ctr"/>
                      <a:r>
                        <a:rPr lang="en-US" sz="800" dirty="0">
                          <a:solidFill>
                            <a:srgbClr val="000090"/>
                          </a:solidFill>
                        </a:rPr>
                        <a:t>Easy 4-5 miles</a:t>
                      </a:r>
                    </a:p>
                    <a:p>
                      <a:pPr algn="ct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Warm-up,</a:t>
                      </a:r>
                      <a:r>
                        <a:rPr lang="en-US" sz="800" baseline="0" dirty="0">
                          <a:solidFill>
                            <a:srgbClr val="000090"/>
                          </a:solidFill>
                        </a:rPr>
                        <a:t> then 10k tempo @ 45 seconds/mile slower than goal race pace</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“Not</a:t>
                      </a:r>
                      <a:r>
                        <a:rPr lang="en-US" sz="800" baseline="0" dirty="0">
                          <a:solidFill>
                            <a:srgbClr val="000090"/>
                          </a:solidFill>
                        </a:rPr>
                        <a:t>-so-easy” 10</a:t>
                      </a:r>
                      <a:r>
                        <a:rPr lang="en-US" sz="800" dirty="0">
                          <a:solidFill>
                            <a:srgbClr val="000090"/>
                          </a:solidFill>
                        </a:rPr>
                        <a:t> miles (long</a:t>
                      </a:r>
                      <a:r>
                        <a:rPr lang="en-US" sz="800" baseline="0" dirty="0">
                          <a:solidFill>
                            <a:srgbClr val="000090"/>
                          </a:solidFill>
                        </a:rPr>
                        <a:t> s</a:t>
                      </a:r>
                      <a:r>
                        <a:rPr lang="en-US" sz="800" dirty="0">
                          <a:solidFill>
                            <a:srgbClr val="000090"/>
                          </a:solidFill>
                        </a:rPr>
                        <a:t>ub-threshold)</a:t>
                      </a:r>
                    </a:p>
                  </a:txBody>
                  <a:tcPr/>
                </a:tc>
                <a:extLst>
                  <a:ext uri="{0D108BD9-81ED-4DB2-BD59-A6C34878D82A}">
                    <a16:rowId xmlns:a16="http://schemas.microsoft.com/office/drawing/2014/main" val="10005"/>
                  </a:ext>
                </a:extLst>
              </a:tr>
              <a:tr h="4729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8 </a:t>
                      </a:r>
                      <a:r>
                        <a:rPr lang="en-US" sz="800" dirty="0" err="1">
                          <a:solidFill>
                            <a:srgbClr val="000090"/>
                          </a:solidFill>
                        </a:rPr>
                        <a:t>x</a:t>
                      </a:r>
                      <a:r>
                        <a:rPr lang="en-US" sz="800" dirty="0">
                          <a:solidFill>
                            <a:srgbClr val="000090"/>
                          </a:solidFill>
                        </a:rPr>
                        <a:t> 400m @ 5k goal pace </a:t>
                      </a:r>
                      <a:r>
                        <a:rPr lang="en-US" sz="800" dirty="0" err="1">
                          <a:solidFill>
                            <a:srgbClr val="000090"/>
                          </a:solidFill>
                        </a:rPr>
                        <a:t>w</a:t>
                      </a:r>
                      <a:r>
                        <a:rPr lang="en-US" sz="800" dirty="0">
                          <a:solidFill>
                            <a:srgbClr val="000090"/>
                          </a:solidFill>
                        </a:rPr>
                        <a:t>/ 200m</a:t>
                      </a:r>
                      <a:r>
                        <a:rPr lang="en-US" sz="800" baseline="0" dirty="0">
                          <a:solidFill>
                            <a:srgbClr val="000090"/>
                          </a:solidFill>
                        </a:rPr>
                        <a:t> breaks</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12k</a:t>
                      </a:r>
                      <a:r>
                        <a:rPr lang="en-US" sz="800" baseline="0" dirty="0">
                          <a:solidFill>
                            <a:srgbClr val="000090"/>
                          </a:solidFill>
                        </a:rPr>
                        <a:t> progression from moderate pace down to within 30 </a:t>
                      </a:r>
                      <a:r>
                        <a:rPr lang="en-US" sz="800" baseline="0" dirty="0" err="1">
                          <a:solidFill>
                            <a:srgbClr val="000090"/>
                          </a:solidFill>
                        </a:rPr>
                        <a:t>secs</a:t>
                      </a:r>
                      <a:r>
                        <a:rPr lang="en-US" sz="800" baseline="0" dirty="0">
                          <a:solidFill>
                            <a:srgbClr val="000090"/>
                          </a:solidFill>
                        </a:rPr>
                        <a:t>;/mile of goal pace</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16 miles</a:t>
                      </a:r>
                    </a:p>
                  </a:txBody>
                  <a:tcPr/>
                </a:tc>
                <a:extLst>
                  <a:ext uri="{0D108BD9-81ED-4DB2-BD59-A6C34878D82A}">
                    <a16:rowId xmlns:a16="http://schemas.microsoft.com/office/drawing/2014/main" val="10006"/>
                  </a:ext>
                </a:extLst>
              </a:tr>
              <a:tr h="4641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8 </a:t>
                      </a:r>
                      <a:r>
                        <a:rPr lang="en-US" sz="800" dirty="0" err="1">
                          <a:solidFill>
                            <a:srgbClr val="000090"/>
                          </a:solidFill>
                        </a:rPr>
                        <a:t>x</a:t>
                      </a:r>
                      <a:r>
                        <a:rPr lang="en-US" sz="800" dirty="0">
                          <a:solidFill>
                            <a:srgbClr val="000090"/>
                          </a:solidFill>
                        </a:rPr>
                        <a:t> 1,000m half-mar.</a:t>
                      </a:r>
                      <a:r>
                        <a:rPr lang="en-US" sz="800" baseline="0" dirty="0">
                          <a:solidFill>
                            <a:srgbClr val="000090"/>
                          </a:solidFill>
                        </a:rPr>
                        <a:t> </a:t>
                      </a:r>
                      <a:r>
                        <a:rPr lang="en-US" sz="800" dirty="0">
                          <a:solidFill>
                            <a:srgbClr val="000090"/>
                          </a:solidFill>
                        </a:rPr>
                        <a:t>pace </a:t>
                      </a:r>
                      <a:r>
                        <a:rPr lang="en-US" sz="800" dirty="0" err="1">
                          <a:solidFill>
                            <a:srgbClr val="000090"/>
                          </a:solidFill>
                        </a:rPr>
                        <a:t>w</a:t>
                      </a:r>
                      <a:r>
                        <a:rPr lang="en-US" sz="800">
                          <a:solidFill>
                            <a:srgbClr val="000090"/>
                          </a:solidFill>
                        </a:rPr>
                        <a:t>/ 400m</a:t>
                      </a:r>
                      <a:r>
                        <a:rPr lang="en-US" sz="800" baseline="0">
                          <a:solidFill>
                            <a:srgbClr val="000090"/>
                          </a:solidFill>
                        </a:rPr>
                        <a:t> breaks</a:t>
                      </a:r>
                      <a:endParaRPr lang="en-US" sz="800">
                        <a:solidFill>
                          <a:srgbClr val="00009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Warm-up,</a:t>
                      </a:r>
                      <a:r>
                        <a:rPr lang="en-US" sz="800" baseline="0" dirty="0">
                          <a:solidFill>
                            <a:srgbClr val="000090"/>
                          </a:solidFill>
                        </a:rPr>
                        <a:t> then12k tempo @ 45 seconds/mile slower than goal race pace</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“Not</a:t>
                      </a:r>
                      <a:r>
                        <a:rPr lang="en-US" sz="800" baseline="0" dirty="0">
                          <a:solidFill>
                            <a:srgbClr val="000090"/>
                          </a:solidFill>
                        </a:rPr>
                        <a:t>-so-easy” 12</a:t>
                      </a:r>
                      <a:r>
                        <a:rPr lang="en-US" sz="800" dirty="0">
                          <a:solidFill>
                            <a:srgbClr val="000090"/>
                          </a:solidFill>
                        </a:rPr>
                        <a:t> miles (long</a:t>
                      </a:r>
                      <a:r>
                        <a:rPr lang="en-US" sz="800" baseline="0" dirty="0">
                          <a:solidFill>
                            <a:srgbClr val="000090"/>
                          </a:solidFill>
                        </a:rPr>
                        <a:t> s</a:t>
                      </a:r>
                      <a:r>
                        <a:rPr lang="en-US" sz="800" dirty="0">
                          <a:solidFill>
                            <a:srgbClr val="000090"/>
                          </a:solidFill>
                        </a:rPr>
                        <a:t>ub-threshold)</a:t>
                      </a:r>
                    </a:p>
                  </a:txBody>
                  <a:tcPr/>
                </a:tc>
                <a:extLst>
                  <a:ext uri="{0D108BD9-81ED-4DB2-BD59-A6C34878D82A}">
                    <a16:rowId xmlns:a16="http://schemas.microsoft.com/office/drawing/2014/main" val="10007"/>
                  </a:ext>
                </a:extLst>
              </a:tr>
              <a:tr h="4729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5 </a:t>
                      </a:r>
                      <a:r>
                        <a:rPr lang="en-US" sz="800" dirty="0" err="1">
                          <a:solidFill>
                            <a:srgbClr val="000090"/>
                          </a:solidFill>
                        </a:rPr>
                        <a:t>x</a:t>
                      </a:r>
                      <a:r>
                        <a:rPr lang="en-US" sz="800" dirty="0">
                          <a:solidFill>
                            <a:srgbClr val="000090"/>
                          </a:solidFill>
                        </a:rPr>
                        <a:t> 1 mile @ half-mar.</a:t>
                      </a:r>
                      <a:r>
                        <a:rPr lang="en-US" sz="800" baseline="0" dirty="0">
                          <a:solidFill>
                            <a:srgbClr val="000090"/>
                          </a:solidFill>
                        </a:rPr>
                        <a:t> </a:t>
                      </a:r>
                      <a:r>
                        <a:rPr lang="en-US" sz="800" dirty="0">
                          <a:solidFill>
                            <a:srgbClr val="000090"/>
                          </a:solidFill>
                        </a:rPr>
                        <a:t>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15k</a:t>
                      </a:r>
                      <a:r>
                        <a:rPr lang="en-US" sz="800" baseline="0" dirty="0">
                          <a:solidFill>
                            <a:srgbClr val="000090"/>
                          </a:solidFill>
                        </a:rPr>
                        <a:t> progression from moderate pace down to within 30 </a:t>
                      </a:r>
                      <a:r>
                        <a:rPr lang="en-US" sz="800" baseline="0" dirty="0" err="1">
                          <a:solidFill>
                            <a:srgbClr val="000090"/>
                          </a:solidFill>
                        </a:rPr>
                        <a:t>secs</a:t>
                      </a:r>
                      <a:r>
                        <a:rPr lang="en-US" sz="800" baseline="0" dirty="0">
                          <a:solidFill>
                            <a:srgbClr val="000090"/>
                          </a:solidFill>
                        </a:rPr>
                        <a:t>;/mile of goal pace</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18 miles</a:t>
                      </a:r>
                    </a:p>
                  </a:txBody>
                  <a:tcPr/>
                </a:tc>
                <a:extLst>
                  <a:ext uri="{0D108BD9-81ED-4DB2-BD59-A6C34878D82A}">
                    <a16:rowId xmlns:a16="http://schemas.microsoft.com/office/drawing/2014/main" val="10008"/>
                  </a:ext>
                </a:extLst>
              </a:tr>
              <a:tr h="4641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6 </a:t>
                      </a:r>
                      <a:r>
                        <a:rPr lang="en-US" sz="800" dirty="0" err="1">
                          <a:solidFill>
                            <a:srgbClr val="000090"/>
                          </a:solidFill>
                        </a:rPr>
                        <a:t>x</a:t>
                      </a:r>
                      <a:r>
                        <a:rPr lang="en-US" sz="800" dirty="0">
                          <a:solidFill>
                            <a:srgbClr val="000090"/>
                          </a:solidFill>
                        </a:rPr>
                        <a:t> 1 mile @ half-mar.</a:t>
                      </a:r>
                      <a:r>
                        <a:rPr lang="en-US" sz="800" baseline="0" dirty="0">
                          <a:solidFill>
                            <a:srgbClr val="000090"/>
                          </a:solidFill>
                        </a:rPr>
                        <a:t> </a:t>
                      </a:r>
                      <a:r>
                        <a:rPr lang="en-US" sz="800" dirty="0">
                          <a:solidFill>
                            <a:srgbClr val="000090"/>
                          </a:solidFill>
                        </a:rPr>
                        <a:t>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Warm-up,</a:t>
                      </a:r>
                      <a:r>
                        <a:rPr lang="en-US" sz="800" baseline="0" dirty="0">
                          <a:solidFill>
                            <a:srgbClr val="000090"/>
                          </a:solidFill>
                        </a:rPr>
                        <a:t> then15k tempo @ 45 seconds/mile slower than goal race pace</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“Not</a:t>
                      </a:r>
                      <a:r>
                        <a:rPr lang="en-US" sz="800" baseline="0" dirty="0">
                          <a:solidFill>
                            <a:srgbClr val="000090"/>
                          </a:solidFill>
                        </a:rPr>
                        <a:t>-so-easy” 15 miles (long sub-threshold)</a:t>
                      </a:r>
                      <a:endParaRPr lang="en-US" sz="800" dirty="0">
                        <a:solidFill>
                          <a:srgbClr val="000090"/>
                        </a:solidFill>
                      </a:endParaRPr>
                    </a:p>
                  </a:txBody>
                  <a:tcPr/>
                </a:tc>
                <a:extLst>
                  <a:ext uri="{0D108BD9-81ED-4DB2-BD59-A6C34878D82A}">
                    <a16:rowId xmlns:a16="http://schemas.microsoft.com/office/drawing/2014/main" val="10009"/>
                  </a:ext>
                </a:extLst>
              </a:tr>
              <a:tr h="4945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5 </a:t>
                      </a:r>
                      <a:r>
                        <a:rPr lang="en-US" sz="800" dirty="0" err="1">
                          <a:solidFill>
                            <a:srgbClr val="000090"/>
                          </a:solidFill>
                        </a:rPr>
                        <a:t>x</a:t>
                      </a:r>
                      <a:r>
                        <a:rPr lang="en-US" sz="800" dirty="0">
                          <a:solidFill>
                            <a:srgbClr val="000090"/>
                          </a:solidFill>
                        </a:rPr>
                        <a:t> 2,000m half-mar.</a:t>
                      </a:r>
                      <a:r>
                        <a:rPr lang="en-US" sz="800" baseline="0" dirty="0">
                          <a:solidFill>
                            <a:srgbClr val="000090"/>
                          </a:solidFill>
                        </a:rPr>
                        <a:t> </a:t>
                      </a:r>
                      <a:r>
                        <a:rPr lang="en-US" sz="800" dirty="0">
                          <a:solidFill>
                            <a:srgbClr val="000090"/>
                          </a:solidFill>
                        </a:rPr>
                        <a:t>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15k</a:t>
                      </a:r>
                      <a:r>
                        <a:rPr lang="en-US" sz="800" baseline="0" dirty="0">
                          <a:solidFill>
                            <a:srgbClr val="000090"/>
                          </a:solidFill>
                        </a:rPr>
                        <a:t> progression from moderate pace down to within 30 </a:t>
                      </a:r>
                      <a:r>
                        <a:rPr lang="en-US" sz="800" baseline="0" dirty="0" err="1">
                          <a:solidFill>
                            <a:srgbClr val="000090"/>
                          </a:solidFill>
                        </a:rPr>
                        <a:t>secs</a:t>
                      </a:r>
                      <a:r>
                        <a:rPr lang="en-US" sz="800" baseline="0" dirty="0">
                          <a:solidFill>
                            <a:srgbClr val="000090"/>
                          </a:solidFill>
                        </a:rPr>
                        <a:t>;/mile of goal pace</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Easy 20 miles</a:t>
                      </a:r>
                    </a:p>
                  </a:txBody>
                  <a:tcPr/>
                </a:tc>
                <a:extLst>
                  <a:ext uri="{0D108BD9-81ED-4DB2-BD59-A6C34878D82A}">
                    <a16:rowId xmlns:a16="http://schemas.microsoft.com/office/drawing/2014/main" val="10010"/>
                  </a:ext>
                </a:extLst>
              </a:tr>
              <a:tr h="4641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6 </a:t>
                      </a:r>
                      <a:r>
                        <a:rPr lang="en-US" sz="800" dirty="0" err="1">
                          <a:solidFill>
                            <a:srgbClr val="000090"/>
                          </a:solidFill>
                        </a:rPr>
                        <a:t>x</a:t>
                      </a:r>
                      <a:r>
                        <a:rPr lang="en-US" sz="800" dirty="0">
                          <a:solidFill>
                            <a:srgbClr val="000090"/>
                          </a:solidFill>
                        </a:rPr>
                        <a:t> 1 mile @ half-mar.</a:t>
                      </a:r>
                      <a:r>
                        <a:rPr lang="en-US" sz="800" baseline="0" dirty="0">
                          <a:solidFill>
                            <a:srgbClr val="000090"/>
                          </a:solidFill>
                        </a:rPr>
                        <a:t> </a:t>
                      </a:r>
                      <a:r>
                        <a:rPr lang="en-US" sz="800" dirty="0">
                          <a:solidFill>
                            <a:srgbClr val="000090"/>
                          </a:solidFill>
                        </a:rPr>
                        <a:t>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10k</a:t>
                      </a:r>
                      <a:r>
                        <a:rPr lang="en-US" sz="800" baseline="0" dirty="0">
                          <a:solidFill>
                            <a:srgbClr val="000090"/>
                          </a:solidFill>
                        </a:rPr>
                        <a:t> progression from moderate pace down to a within 30 </a:t>
                      </a:r>
                      <a:r>
                        <a:rPr lang="en-US" sz="800" baseline="0" dirty="0" err="1">
                          <a:solidFill>
                            <a:srgbClr val="000090"/>
                          </a:solidFill>
                        </a:rPr>
                        <a:t>secs</a:t>
                      </a:r>
                      <a:r>
                        <a:rPr lang="en-US" sz="800" baseline="0" dirty="0">
                          <a:solidFill>
                            <a:srgbClr val="000090"/>
                          </a:solidFill>
                        </a:rPr>
                        <a:t>;/mile of goal pace</a:t>
                      </a:r>
                      <a:endParaRPr lang="en-US" sz="800" dirty="0">
                        <a:solidFill>
                          <a:srgbClr val="000090"/>
                        </a:solidFill>
                      </a:endParaRPr>
                    </a:p>
                  </a:txBody>
                  <a:tcPr/>
                </a:tc>
                <a:tc>
                  <a:txBody>
                    <a:bodyPr/>
                    <a:lstStyle/>
                    <a:p>
                      <a:pPr algn="ctr"/>
                      <a:r>
                        <a:rPr lang="en-US" sz="800" dirty="0">
                          <a:solidFill>
                            <a:srgbClr val="000090"/>
                          </a:solidFill>
                        </a:rPr>
                        <a:t>Easy 4-5 miles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9 miles as 6 easy, 3</a:t>
                      </a:r>
                      <a:r>
                        <a:rPr lang="en-US" sz="800" baseline="0" dirty="0">
                          <a:solidFill>
                            <a:srgbClr val="000090"/>
                          </a:solidFill>
                        </a:rPr>
                        <a:t> at goal pace </a:t>
                      </a:r>
                      <a:endParaRPr lang="en-US" sz="800" dirty="0">
                        <a:solidFill>
                          <a:srgbClr val="000090"/>
                        </a:solidFill>
                      </a:endParaRPr>
                    </a:p>
                  </a:txBody>
                  <a:tcPr/>
                </a:tc>
                <a:extLst>
                  <a:ext uri="{0D108BD9-81ED-4DB2-BD59-A6C34878D82A}">
                    <a16:rowId xmlns:a16="http://schemas.microsoft.com/office/drawing/2014/main" val="10011"/>
                  </a:ext>
                </a:extLst>
              </a:tr>
              <a:tr h="4729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Off or easy cross-train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0090"/>
                          </a:solidFill>
                        </a:rPr>
                        <a:t>1-mile warm-up, then 3 </a:t>
                      </a:r>
                      <a:r>
                        <a:rPr lang="en-US" sz="800" dirty="0" err="1">
                          <a:solidFill>
                            <a:srgbClr val="000090"/>
                          </a:solidFill>
                        </a:rPr>
                        <a:t>x</a:t>
                      </a:r>
                      <a:r>
                        <a:rPr lang="en-US" sz="800" dirty="0">
                          <a:solidFill>
                            <a:srgbClr val="000090"/>
                          </a:solidFill>
                        </a:rPr>
                        <a:t> 1 mile @ half-mar.</a:t>
                      </a:r>
                      <a:r>
                        <a:rPr lang="en-US" sz="800" baseline="0" dirty="0">
                          <a:solidFill>
                            <a:srgbClr val="000090"/>
                          </a:solidFill>
                        </a:rPr>
                        <a:t> </a:t>
                      </a:r>
                      <a:r>
                        <a:rPr lang="en-US" sz="800" dirty="0">
                          <a:solidFill>
                            <a:srgbClr val="000090"/>
                          </a:solidFill>
                        </a:rPr>
                        <a:t>pace </a:t>
                      </a:r>
                      <a:r>
                        <a:rPr lang="en-US" sz="800" dirty="0" err="1">
                          <a:solidFill>
                            <a:srgbClr val="000090"/>
                          </a:solidFill>
                        </a:rPr>
                        <a:t>w</a:t>
                      </a:r>
                      <a:r>
                        <a:rPr lang="en-US" sz="800" dirty="0">
                          <a:solidFill>
                            <a:srgbClr val="000090"/>
                          </a:solidFill>
                        </a:rPr>
                        <a:t>/ 400m</a:t>
                      </a:r>
                      <a:r>
                        <a:rPr lang="en-US" sz="800" baseline="0" dirty="0">
                          <a:solidFill>
                            <a:srgbClr val="000090"/>
                          </a:solidFill>
                        </a:rPr>
                        <a:t> breaks</a:t>
                      </a:r>
                      <a:endParaRPr lang="en-US" sz="800" dirty="0">
                        <a:solidFill>
                          <a:srgbClr val="000090"/>
                        </a:solidFill>
                      </a:endParaRPr>
                    </a:p>
                  </a:txBody>
                  <a:tcPr/>
                </a:tc>
                <a:tc>
                  <a:txBody>
                    <a:bodyPr/>
                    <a:lstStyle/>
                    <a:p>
                      <a:pPr algn="ctr"/>
                      <a:r>
                        <a:rPr lang="en-US" sz="800" dirty="0">
                          <a:solidFill>
                            <a:srgbClr val="000090"/>
                          </a:solidFill>
                        </a:rPr>
                        <a:t>Easy 3 miles</a:t>
                      </a:r>
                    </a:p>
                  </a:txBody>
                  <a:tcPr/>
                </a:tc>
                <a:tc>
                  <a:txBody>
                    <a:bodyPr/>
                    <a:lstStyle/>
                    <a:p>
                      <a:pPr algn="ctr"/>
                      <a:r>
                        <a:rPr lang="en-US" sz="800" dirty="0">
                          <a:solidFill>
                            <a:srgbClr val="000090"/>
                          </a:solidFill>
                        </a:rPr>
                        <a:t>1-mile warm-up, then 2 </a:t>
                      </a:r>
                      <a:r>
                        <a:rPr lang="en-US" sz="800" dirty="0" err="1">
                          <a:solidFill>
                            <a:srgbClr val="000090"/>
                          </a:solidFill>
                        </a:rPr>
                        <a:t>x</a:t>
                      </a:r>
                      <a:r>
                        <a:rPr lang="en-US" sz="800" dirty="0">
                          <a:solidFill>
                            <a:srgbClr val="000090"/>
                          </a:solidFill>
                        </a:rPr>
                        <a:t> 1</a:t>
                      </a:r>
                      <a:r>
                        <a:rPr lang="en-US" sz="800" baseline="0" dirty="0">
                          <a:solidFill>
                            <a:srgbClr val="000090"/>
                          </a:solidFill>
                        </a:rPr>
                        <a:t> mile</a:t>
                      </a:r>
                      <a:r>
                        <a:rPr lang="en-US" sz="800" dirty="0">
                          <a:solidFill>
                            <a:srgbClr val="000090"/>
                          </a:solidFill>
                        </a:rPr>
                        <a:t> @ race pace. </a:t>
                      </a:r>
                    </a:p>
                  </a:txBody>
                  <a:tcPr/>
                </a:tc>
                <a:tc>
                  <a:txBody>
                    <a:bodyPr/>
                    <a:lstStyle/>
                    <a:p>
                      <a:pPr algn="ctr"/>
                      <a:r>
                        <a:rPr lang="en-US" sz="800" dirty="0">
                          <a:solidFill>
                            <a:srgbClr val="000090"/>
                          </a:solidFill>
                        </a:rPr>
                        <a:t>Off</a:t>
                      </a:r>
                    </a:p>
                  </a:txBody>
                  <a:tcPr/>
                </a:tc>
                <a:tc>
                  <a:txBody>
                    <a:bodyPr/>
                    <a:lstStyle/>
                    <a:p>
                      <a:pPr algn="ctr"/>
                      <a:r>
                        <a:rPr lang="en-US" sz="800" dirty="0">
                          <a:solidFill>
                            <a:srgbClr val="000090"/>
                          </a:solidFill>
                        </a:rPr>
                        <a:t>Easy 2k warm-up, then 4</a:t>
                      </a:r>
                      <a:r>
                        <a:rPr lang="en-US" sz="800" baseline="0" dirty="0">
                          <a:solidFill>
                            <a:srgbClr val="000090"/>
                          </a:solidFill>
                        </a:rPr>
                        <a:t> </a:t>
                      </a:r>
                      <a:r>
                        <a:rPr lang="en-US" sz="800" baseline="0" dirty="0" err="1">
                          <a:solidFill>
                            <a:srgbClr val="000090"/>
                          </a:solidFill>
                        </a:rPr>
                        <a:t>x</a:t>
                      </a:r>
                      <a:r>
                        <a:rPr lang="en-US" sz="800" baseline="0" dirty="0">
                          <a:solidFill>
                            <a:srgbClr val="000090"/>
                          </a:solidFill>
                        </a:rPr>
                        <a:t> :30 </a:t>
                      </a:r>
                      <a:r>
                        <a:rPr lang="en-US" sz="800" baseline="0" dirty="0" err="1">
                          <a:solidFill>
                            <a:srgbClr val="000090"/>
                          </a:solidFill>
                        </a:rPr>
                        <a:t>secs</a:t>
                      </a:r>
                      <a:r>
                        <a:rPr lang="en-US" sz="800" baseline="0" dirty="0">
                          <a:solidFill>
                            <a:srgbClr val="000090"/>
                          </a:solidFill>
                        </a:rPr>
                        <a:t>. @ race pace</a:t>
                      </a:r>
                      <a:endParaRPr lang="en-US" sz="800" dirty="0">
                        <a:solidFill>
                          <a:srgbClr val="000090"/>
                        </a:solidFill>
                      </a:endParaRPr>
                    </a:p>
                  </a:txBody>
                  <a:tcPr/>
                </a:tc>
                <a:tc>
                  <a:txBody>
                    <a:bodyPr/>
                    <a:lstStyle/>
                    <a:p>
                      <a:pPr algn="ctr"/>
                      <a:r>
                        <a:rPr lang="en-US" sz="800" b="1" dirty="0">
                          <a:solidFill>
                            <a:srgbClr val="000090"/>
                          </a:solidFill>
                        </a:rPr>
                        <a:t>Goal:</a:t>
                      </a:r>
                      <a:r>
                        <a:rPr lang="en-US" sz="800" b="1" baseline="0" dirty="0">
                          <a:solidFill>
                            <a:srgbClr val="000090"/>
                          </a:solidFill>
                        </a:rPr>
                        <a:t> 5:20</a:t>
                      </a:r>
                      <a:endParaRPr lang="en-US" sz="800" b="1" dirty="0">
                        <a:solidFill>
                          <a:srgbClr val="000090"/>
                        </a:solidFill>
                      </a:endParaRPr>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731095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17536" y="559060"/>
            <a:ext cx="5121414" cy="830997"/>
          </a:xfrm>
          <a:prstGeom prst="rect">
            <a:avLst/>
          </a:prstGeom>
          <a:noFill/>
        </p:spPr>
        <p:txBody>
          <a:bodyPr wrap="none" rtlCol="0">
            <a:spAutoFit/>
          </a:bodyPr>
          <a:lstStyle/>
          <a:p>
            <a:r>
              <a:rPr lang="en-US" sz="4800" dirty="0">
                <a:solidFill>
                  <a:schemeClr val="bg1"/>
                </a:solidFill>
              </a:rPr>
              <a:t>And now, finally… </a:t>
            </a:r>
          </a:p>
        </p:txBody>
      </p:sp>
      <p:sp>
        <p:nvSpPr>
          <p:cNvPr id="6" name="Rectangle 5"/>
          <p:cNvSpPr/>
          <p:nvPr/>
        </p:nvSpPr>
        <p:spPr>
          <a:xfrm>
            <a:off x="2528043" y="3411878"/>
            <a:ext cx="4151798" cy="830997"/>
          </a:xfrm>
          <a:prstGeom prst="rect">
            <a:avLst/>
          </a:prstGeom>
        </p:spPr>
        <p:txBody>
          <a:bodyPr wrap="none">
            <a:spAutoFit/>
          </a:bodyPr>
          <a:lstStyle/>
          <a:p>
            <a:r>
              <a:rPr lang="en-US" sz="4800" dirty="0">
                <a:solidFill>
                  <a:srgbClr val="0000FF"/>
                </a:solidFill>
              </a:rPr>
              <a:t>The Big Secret: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lk-more2.png"/>
          <p:cNvPicPr>
            <a:picLocks noChangeAspect="1"/>
          </p:cNvPicPr>
          <p:nvPr/>
        </p:nvPicPr>
        <p:blipFill>
          <a:blip r:embed="rId2"/>
          <a:stretch>
            <a:fillRect/>
          </a:stretch>
        </p:blipFill>
        <p:spPr>
          <a:xfrm>
            <a:off x="2228802" y="265898"/>
            <a:ext cx="4993012" cy="636233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938"/>
            <a:ext cx="8229600" cy="1143000"/>
          </a:xfrm>
        </p:spPr>
        <p:txBody>
          <a:bodyPr>
            <a:normAutofit/>
          </a:bodyPr>
          <a:lstStyle/>
          <a:p>
            <a:pPr lvl="0"/>
            <a:r>
              <a:rPr lang="en-US" b="1" dirty="0">
                <a:solidFill>
                  <a:srgbClr val="FFFFFF"/>
                </a:solidFill>
              </a:rPr>
              <a:t>This is:</a:t>
            </a:r>
            <a:endParaRPr lang="en-US" dirty="0">
              <a:solidFill>
                <a:srgbClr val="FFFFFF"/>
              </a:solidFill>
            </a:endParaRPr>
          </a:p>
        </p:txBody>
      </p:sp>
      <p:pic>
        <p:nvPicPr>
          <p:cNvPr id="4" name="Pictur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67" y="1404938"/>
            <a:ext cx="6294436" cy="3776662"/>
          </a:xfrm>
          <a:prstGeom prst="rect">
            <a:avLst/>
          </a:prstGeom>
        </p:spPr>
      </p:pic>
      <p:sp>
        <p:nvSpPr>
          <p:cNvPr id="5" name="TextBox 4"/>
          <p:cNvSpPr txBox="1"/>
          <p:nvPr/>
        </p:nvSpPr>
        <p:spPr>
          <a:xfrm>
            <a:off x="1786467" y="5321300"/>
            <a:ext cx="5757333" cy="1200329"/>
          </a:xfrm>
          <a:prstGeom prst="rect">
            <a:avLst/>
          </a:prstGeom>
          <a:noFill/>
        </p:spPr>
        <p:txBody>
          <a:bodyPr wrap="square" rtlCol="0">
            <a:spAutoFit/>
          </a:bodyPr>
          <a:lstStyle/>
          <a:p>
            <a:r>
              <a:rPr lang="en-US" dirty="0">
                <a:solidFill>
                  <a:srgbClr val="0000FF"/>
                </a:solidFill>
              </a:rPr>
              <a:t>A. A lot of Bull</a:t>
            </a:r>
          </a:p>
          <a:p>
            <a:r>
              <a:rPr lang="en-US" dirty="0">
                <a:solidFill>
                  <a:srgbClr val="0000FF"/>
                </a:solidFill>
              </a:rPr>
              <a:t>B. Going to get messy really soon</a:t>
            </a:r>
          </a:p>
          <a:p>
            <a:r>
              <a:rPr lang="en-US" dirty="0">
                <a:solidFill>
                  <a:srgbClr val="0000FF"/>
                </a:solidFill>
              </a:rPr>
              <a:t>C. Milo of Croton</a:t>
            </a:r>
          </a:p>
          <a:p>
            <a:r>
              <a:rPr lang="en-US" dirty="0">
                <a:solidFill>
                  <a:srgbClr val="0000FF"/>
                </a:solidFill>
              </a:rPr>
              <a:t>D. All of the above</a:t>
            </a:r>
          </a:p>
        </p:txBody>
      </p:sp>
    </p:spTree>
    <p:extLst>
      <p:ext uri="{BB962C8B-B14F-4D97-AF65-F5344CB8AC3E}">
        <p14:creationId xmlns:p14="http://schemas.microsoft.com/office/powerpoint/2010/main" val="505264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p:cNvPicPr>
            <a:picLocks noChangeAspect="1" noChangeArrowheads="1"/>
          </p:cNvPicPr>
          <p:nvPr/>
        </p:nvPicPr>
        <p:blipFill>
          <a:blip r:embed="rId2"/>
          <a:srcRect/>
          <a:stretch>
            <a:fillRect/>
          </a:stretch>
        </p:blipFill>
        <p:spPr bwMode="auto">
          <a:xfrm>
            <a:off x="326817" y="231371"/>
            <a:ext cx="8535234" cy="5795795"/>
          </a:xfrm>
          <a:prstGeom prst="rect">
            <a:avLst/>
          </a:prstGeom>
          <a:noFill/>
          <a:ln w="9525">
            <a:noFill/>
            <a:miter lim="800000"/>
            <a:headEnd/>
            <a:tailEnd/>
          </a:ln>
          <a:effectLst/>
        </p:spPr>
      </p:pic>
      <p:sp>
        <p:nvSpPr>
          <p:cNvPr id="5" name="TextBox 4"/>
          <p:cNvSpPr txBox="1"/>
          <p:nvPr/>
        </p:nvSpPr>
        <p:spPr>
          <a:xfrm>
            <a:off x="2604324" y="6027166"/>
            <a:ext cx="4451727" cy="646331"/>
          </a:xfrm>
          <a:prstGeom prst="rect">
            <a:avLst/>
          </a:prstGeom>
          <a:noFill/>
        </p:spPr>
        <p:txBody>
          <a:bodyPr wrap="square" rtlCol="0">
            <a:spAutoFit/>
          </a:bodyPr>
          <a:lstStyle/>
          <a:p>
            <a:r>
              <a:rPr lang="en-US" sz="3600" dirty="0">
                <a:solidFill>
                  <a:srgbClr val="000090"/>
                </a:solidFill>
              </a:rPr>
              <a:t>Remember this guy?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69136" y="153931"/>
            <a:ext cx="5533107" cy="6542119"/>
          </a:xfrm>
          <a:prstGeom prst="rect">
            <a:avLst/>
          </a:prstGeom>
          <a:noFill/>
          <a:ln w="9525">
            <a:noFill/>
            <a:miter lim="800000"/>
            <a:headEnd/>
            <a:tailEnd/>
          </a:ln>
          <a:effectLst/>
        </p:spPr>
      </p:pic>
      <p:sp>
        <p:nvSpPr>
          <p:cNvPr id="5" name="TextBox 4"/>
          <p:cNvSpPr txBox="1"/>
          <p:nvPr/>
        </p:nvSpPr>
        <p:spPr>
          <a:xfrm>
            <a:off x="6138542" y="2490422"/>
            <a:ext cx="3005458" cy="4031873"/>
          </a:xfrm>
          <a:prstGeom prst="rect">
            <a:avLst/>
          </a:prstGeom>
          <a:noFill/>
        </p:spPr>
        <p:txBody>
          <a:bodyPr wrap="square" rtlCol="0">
            <a:spAutoFit/>
          </a:bodyPr>
          <a:lstStyle/>
          <a:p>
            <a:r>
              <a:rPr lang="en-US" sz="3200" dirty="0">
                <a:solidFill>
                  <a:srgbClr val="000090"/>
                </a:solidFill>
              </a:rPr>
              <a:t>This is YOU </a:t>
            </a:r>
            <a:r>
              <a:rPr lang="en-US" sz="3200" dirty="0" err="1">
                <a:solidFill>
                  <a:srgbClr val="000090"/>
                </a:solidFill>
              </a:rPr>
              <a:t>racewalking</a:t>
            </a:r>
            <a:r>
              <a:rPr lang="en-US" sz="3200" dirty="0">
                <a:solidFill>
                  <a:srgbClr val="000090"/>
                </a:solidFill>
              </a:rPr>
              <a:t>, burning fats, </a:t>
            </a:r>
            <a:r>
              <a:rPr lang="en-US" sz="3200" dirty="0" err="1">
                <a:solidFill>
                  <a:srgbClr val="000090"/>
                </a:solidFill>
              </a:rPr>
              <a:t>carbs</a:t>
            </a:r>
            <a:r>
              <a:rPr lang="en-US" sz="3200" dirty="0">
                <a:solidFill>
                  <a:srgbClr val="000090"/>
                </a:solidFill>
              </a:rPr>
              <a:t>. and protein, in association with OXYGEN, for energy.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1778000" y="1681309"/>
            <a:ext cx="5827060" cy="4943986"/>
          </a:xfrm>
          <a:prstGeom prst="rect">
            <a:avLst/>
          </a:prstGeom>
          <a:noFill/>
          <a:ln w="9525">
            <a:noFill/>
            <a:miter lim="800000"/>
            <a:headEnd/>
            <a:tailEnd/>
          </a:ln>
          <a:effectLst/>
        </p:spPr>
      </p:pic>
      <p:sp>
        <p:nvSpPr>
          <p:cNvPr id="5" name="TextBox 4"/>
          <p:cNvSpPr txBox="1"/>
          <p:nvPr/>
        </p:nvSpPr>
        <p:spPr>
          <a:xfrm>
            <a:off x="373112" y="194235"/>
            <a:ext cx="8561712" cy="1077218"/>
          </a:xfrm>
          <a:prstGeom prst="rect">
            <a:avLst/>
          </a:prstGeom>
          <a:noFill/>
        </p:spPr>
        <p:txBody>
          <a:bodyPr wrap="square" rtlCol="0">
            <a:spAutoFit/>
          </a:bodyPr>
          <a:lstStyle/>
          <a:p>
            <a:pPr algn="just"/>
            <a:r>
              <a:rPr lang="en-US" sz="3200" dirty="0">
                <a:solidFill>
                  <a:schemeClr val="bg1"/>
                </a:solidFill>
              </a:rPr>
              <a:t>Although there are a number of different metabolic pathways to turn food into energy…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6235" y="4750078"/>
            <a:ext cx="8503165" cy="1569660"/>
          </a:xfrm>
          <a:prstGeom prst="rect">
            <a:avLst/>
          </a:prstGeom>
          <a:noFill/>
        </p:spPr>
        <p:txBody>
          <a:bodyPr wrap="square" rtlCol="0">
            <a:spAutoFit/>
          </a:bodyPr>
          <a:lstStyle/>
          <a:p>
            <a:r>
              <a:rPr lang="en-US" sz="3200" dirty="0">
                <a:solidFill>
                  <a:srgbClr val="0000FF"/>
                </a:solidFill>
              </a:rPr>
              <a:t>…and your body will find a way to get the job done, one way or another, some fuel sources and metabolic pathways are better than others. </a:t>
            </a:r>
          </a:p>
        </p:txBody>
      </p:sp>
      <p:pic>
        <p:nvPicPr>
          <p:cNvPr id="35842" name="Picture 2"/>
          <p:cNvPicPr>
            <a:picLocks noChangeAspect="1" noChangeArrowheads="1"/>
          </p:cNvPicPr>
          <p:nvPr/>
        </p:nvPicPr>
        <p:blipFill>
          <a:blip r:embed="rId2"/>
          <a:srcRect/>
          <a:stretch>
            <a:fillRect/>
          </a:stretch>
        </p:blipFill>
        <p:spPr bwMode="auto">
          <a:xfrm>
            <a:off x="1467100" y="293687"/>
            <a:ext cx="6073110" cy="4260241"/>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153" y="3200193"/>
            <a:ext cx="8056059" cy="3274906"/>
          </a:xfrm>
        </p:spPr>
        <p:txBody>
          <a:bodyPr/>
          <a:lstStyle/>
          <a:p>
            <a:pPr algn="just"/>
            <a:r>
              <a:rPr lang="en-US" sz="3200" dirty="0">
                <a:solidFill>
                  <a:srgbClr val="000090"/>
                </a:solidFill>
              </a:rPr>
              <a:t>Fats have a bit of a bad reputation, but they are high in energy (9 calories/gram vs. 4 each for protein and </a:t>
            </a:r>
            <a:r>
              <a:rPr lang="en-US" sz="3200" dirty="0" err="1">
                <a:solidFill>
                  <a:srgbClr val="000090"/>
                </a:solidFill>
              </a:rPr>
              <a:t>carbs</a:t>
            </a:r>
            <a:r>
              <a:rPr lang="en-US" sz="3200" dirty="0">
                <a:solidFill>
                  <a:srgbClr val="000090"/>
                </a:solidFill>
              </a:rPr>
              <a:t>.,) plentiful in the body (!) and “clean burning,” breaking down into energy (ATP), and easily exhaled carbon dioxide and water vapor when burned.   </a:t>
            </a:r>
          </a:p>
        </p:txBody>
      </p:sp>
      <p:pic>
        <p:nvPicPr>
          <p:cNvPr id="248834" name="Picture 2"/>
          <p:cNvPicPr>
            <a:picLocks noChangeAspect="1" noChangeArrowheads="1"/>
          </p:cNvPicPr>
          <p:nvPr/>
        </p:nvPicPr>
        <p:blipFill>
          <a:blip r:embed="rId2"/>
          <a:srcRect/>
          <a:stretch>
            <a:fillRect/>
          </a:stretch>
        </p:blipFill>
        <p:spPr bwMode="auto">
          <a:xfrm>
            <a:off x="3078096" y="342693"/>
            <a:ext cx="2857500" cy="2857500"/>
          </a:xfrm>
          <a:prstGeom prst="rect">
            <a:avLst/>
          </a:prstGeom>
          <a:noFill/>
          <a:ln w="9525">
            <a:noFill/>
            <a:miter lim="800000"/>
            <a:headEnd/>
            <a:tailEnd/>
          </a:ln>
          <a:effectLst/>
        </p:spPr>
      </p:pic>
    </p:spTree>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majorFont>
      <a:minorFont>
        <a:latin typeface="Calisto MT"/>
        <a:ea typeface=""/>
        <a:cs typeface=""/>
        <a:font script="Jpan" typeface="ＭＳ 明朝"/>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Genesis.thmx</Template>
  <TotalTime>6048</TotalTime>
  <Words>3312</Words>
  <Application>Microsoft Office PowerPoint</Application>
  <PresentationFormat>On-screen Show (4:3)</PresentationFormat>
  <Paragraphs>447</Paragraphs>
  <Slides>34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Calisto MT</vt:lpstr>
      <vt:lpstr>Wingdings</vt:lpstr>
      <vt:lpstr>Genesis</vt:lpstr>
      <vt:lpstr>World Class Racewalking</vt:lpstr>
      <vt:lpstr>PowerPoint Presentation</vt:lpstr>
      <vt:lpstr>Successive cycles over time:</vt:lpstr>
      <vt:lpstr>This is:</vt:lpstr>
      <vt:lpstr>PowerPoint Presentation</vt:lpstr>
      <vt:lpstr>PowerPoint Presentation</vt:lpstr>
      <vt:lpstr>PowerPoint Presentation</vt:lpstr>
      <vt:lpstr>PowerPoint Presentation</vt:lpstr>
      <vt:lpstr>Fats have a bit of a bad reputation, but they are high in energy (9 calories/gram vs. 4 each for protein and carbs.,) plentiful in the body (!) and “clean burning,” breaking down into energy (ATP), and easily exhaled carbon dioxide and water vapor when burned.   </vt:lpstr>
      <vt:lpstr>PowerPoint Presentation</vt:lpstr>
      <vt:lpstr>PowerPoint Presentation</vt:lpstr>
      <vt:lpstr>The downside to carbohydrate/glucose </vt:lpstr>
      <vt:lpstr>PowerPoint Presentation</vt:lpstr>
      <vt:lpstr>PowerPoint Presentation</vt:lpstr>
      <vt:lpstr>The Training Pyramid</vt:lpstr>
      <vt:lpstr>As endurance athletes, racewalkers must pile on the miles to train their “Type IIA” fibers to work oxidatively, like slow-twitch fibers. Too much speedwork can make the muscles work glycolytically, resulting in excessive lactate production and  fatigue.  Endurance work also builds a stronger heart, develops lots of capillaries and boosts hemoglobin levels to supply more oxygen to the working muscles.</vt:lpstr>
      <vt:lpstr>PowerPoint Presentation</vt:lpstr>
      <vt:lpstr>PowerPoint Presentation</vt:lpstr>
      <vt:lpstr>PowerPoint Presentation</vt:lpstr>
      <vt:lpstr>Blood lactate testing gives very accurate results…</vt:lpstr>
      <vt:lpstr>PowerPoint Presentation</vt:lpstr>
      <vt:lpstr>The 3 x 8:00 test is a reasonably accurate way of determining both lactate threshold and maximum heart rates, as long as the athlete is able to push heart rate to about 90% of maximum. </vt:lpstr>
      <vt:lpstr>Results!</vt:lpstr>
      <vt:lpstr>Threshold Test Results</vt:lpstr>
      <vt:lpstr>OK. Now what do I do with it?!</vt:lpstr>
      <vt:lpstr>PowerPoint Presentation</vt:lpstr>
      <vt:lpstr>The Training Pyramid</vt:lpstr>
      <vt:lpstr>PowerPoint Presentation</vt:lpstr>
      <vt:lpstr>5k training with a recent best of 35:00 and a goal of 33:45</vt:lpstr>
      <vt:lpstr>10k training with a recent best of 1:12:30 and a goal of 1:10</vt:lpstr>
      <vt:lpstr>Half-marathon training with a best of 2:30 and a goal of 2:25</vt:lpstr>
      <vt:lpstr>Marathon training with a best of 6:00 and a goal of 5:50</vt:lpstr>
      <vt:lpstr>PowerPoint Presentation</vt:lpstr>
      <vt:lpstr>PowerPoint Presentation</vt:lpstr>
    </vt:vector>
  </TitlesOfParts>
  <Company>World Class Racewalking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Class Racewalking</dc:title>
  <dc:creator>Dave McGovern</dc:creator>
  <cp:lastModifiedBy>Loretta McGovern</cp:lastModifiedBy>
  <cp:revision>189</cp:revision>
  <dcterms:created xsi:type="dcterms:W3CDTF">2012-08-01T03:29:19Z</dcterms:created>
  <dcterms:modified xsi:type="dcterms:W3CDTF">2017-08-02T02:35:15Z</dcterms:modified>
</cp:coreProperties>
</file>